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10287000" cx="18288000"/>
  <p:notesSz cx="18288000" cy="10287000"/>
  <p:embeddedFontLst>
    <p:embeddedFont>
      <p:font typeface="Tahoma"/>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http://customooxmlschemas.google.com/">
      <go:slidesCustomData xmlns:go="http://customooxmlschemas.google.com/" r:id="rId35" roundtripDataSignature="AMtx7mhuUyON9UmF0Kr+jDWMabY7KBuN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Tahoma-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customschemas.google.com/relationships/presentationmetadata" Target="metadata"/><Relationship Id="rId12" Type="http://schemas.openxmlformats.org/officeDocument/2006/relationships/slide" Target="slides/slide6.xml"/><Relationship Id="rId34" Type="http://schemas.openxmlformats.org/officeDocument/2006/relationships/font" Target="fonts/Tahoma-bold.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7924800" cy="5159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0358438" y="0"/>
            <a:ext cx="7924800" cy="51593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71063"/>
            <a:ext cx="7924800" cy="51593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lv-LV"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1: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1: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0: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0: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0: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11: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1: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2: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13: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3: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14: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14: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15: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15: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16: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16: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p17: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17: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8: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18: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18: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9: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p19: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19: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0: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p20: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20: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2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 name="Google Shape;433;p21: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21: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2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p2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22: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2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3" name="Google Shape;473;p23: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p23: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2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p24: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p24: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2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p25: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6" name="Google Shape;506;p25: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2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 name="Google Shape;517;p26: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p26: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3: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4: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4: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5: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5: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6: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6: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7: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7: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8: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8: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8: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9: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9: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9: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obj">
  <p:cSld name="OBJECT">
    <p:bg>
      <p:bgPr>
        <a:solidFill>
          <a:schemeClr val="lt1"/>
        </a:solidFill>
      </p:bgPr>
    </p:bg>
    <p:spTree>
      <p:nvGrpSpPr>
        <p:cNvPr id="18" name="Shape 18"/>
        <p:cNvGrpSpPr/>
        <p:nvPr/>
      </p:nvGrpSpPr>
      <p:grpSpPr>
        <a:xfrm>
          <a:off x="0" y="0"/>
          <a:ext cx="0" cy="0"/>
          <a:chOff x="0" y="0"/>
          <a:chExt cx="0" cy="0"/>
        </a:xfrm>
      </p:grpSpPr>
      <p:sp>
        <p:nvSpPr>
          <p:cNvPr id="19" name="Google Shape;19;p28"/>
          <p:cNvSpPr/>
          <p:nvPr/>
        </p:nvSpPr>
        <p:spPr>
          <a:xfrm>
            <a:off x="0" y="7337761"/>
            <a:ext cx="2320925" cy="2949575"/>
          </a:xfrm>
          <a:custGeom>
            <a:rect b="b" l="l" r="r" t="t"/>
            <a:pathLst>
              <a:path extrusionOk="0" h="2949575" w="2320925">
                <a:moveTo>
                  <a:pt x="2320748" y="2949238"/>
                </a:moveTo>
                <a:lnTo>
                  <a:pt x="0" y="2949238"/>
                </a:lnTo>
                <a:lnTo>
                  <a:pt x="0" y="0"/>
                </a:lnTo>
                <a:lnTo>
                  <a:pt x="2320748" y="2320062"/>
                </a:lnTo>
                <a:lnTo>
                  <a:pt x="2320748" y="2949238"/>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0" name="Google Shape;20;p28"/>
          <p:cNvPicPr preferRelativeResize="0"/>
          <p:nvPr/>
        </p:nvPicPr>
        <p:blipFill rotWithShape="1">
          <a:blip r:embed="rId2">
            <a:alphaModFix/>
          </a:blip>
          <a:srcRect b="0" l="0" r="0" t="0"/>
          <a:stretch/>
        </p:blipFill>
        <p:spPr>
          <a:xfrm>
            <a:off x="9144000" y="2377571"/>
            <a:ext cx="6762749" cy="3248024"/>
          </a:xfrm>
          <a:prstGeom prst="rect">
            <a:avLst/>
          </a:prstGeom>
          <a:noFill/>
          <a:ln>
            <a:noFill/>
          </a:ln>
        </p:spPr>
      </p:pic>
      <p:sp>
        <p:nvSpPr>
          <p:cNvPr id="21" name="Google Shape;21;p28"/>
          <p:cNvSpPr/>
          <p:nvPr/>
        </p:nvSpPr>
        <p:spPr>
          <a:xfrm>
            <a:off x="1919664" y="0"/>
            <a:ext cx="1333500" cy="10287000"/>
          </a:xfrm>
          <a:custGeom>
            <a:rect b="b" l="l" r="r" t="t"/>
            <a:pathLst>
              <a:path extrusionOk="0" h="10287000" w="1333500">
                <a:moveTo>
                  <a:pt x="1333499" y="10286999"/>
                </a:moveTo>
                <a:lnTo>
                  <a:pt x="0" y="10286999"/>
                </a:lnTo>
                <a:lnTo>
                  <a:pt x="0" y="0"/>
                </a:lnTo>
                <a:lnTo>
                  <a:pt x="1333499" y="0"/>
                </a:lnTo>
                <a:lnTo>
                  <a:pt x="1333499" y="10286999"/>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 name="Google Shape;22;p28"/>
          <p:cNvSpPr/>
          <p:nvPr/>
        </p:nvSpPr>
        <p:spPr>
          <a:xfrm>
            <a:off x="0" y="1779574"/>
            <a:ext cx="5175250" cy="8507730"/>
          </a:xfrm>
          <a:custGeom>
            <a:rect b="b" l="l" r="r" t="t"/>
            <a:pathLst>
              <a:path extrusionOk="0" h="8507730" w="5175250">
                <a:moveTo>
                  <a:pt x="2320747" y="2320061"/>
                </a:moveTo>
                <a:lnTo>
                  <a:pt x="0" y="0"/>
                </a:lnTo>
                <a:lnTo>
                  <a:pt x="0" y="5162562"/>
                </a:lnTo>
                <a:lnTo>
                  <a:pt x="2320747" y="7482611"/>
                </a:lnTo>
                <a:lnTo>
                  <a:pt x="2320747" y="2320061"/>
                </a:lnTo>
                <a:close/>
              </a:path>
              <a:path extrusionOk="0" h="8507730" w="517525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 name="Google Shape;23;p28"/>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8"/>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8"/>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lv-LV"/>
              <a:t>‹#›</a:t>
            </a:fld>
            <a:endParaRPr sz="18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
                                        </p:tgtEl>
                                        <p:attrNameLst>
                                          <p:attrName>style.visibility</p:attrName>
                                        </p:attrNameLst>
                                      </p:cBhvr>
                                      <p:to>
                                        <p:strVal val="visible"/>
                                      </p:to>
                                    </p:set>
                                    <p:animEffect filter="fade" transition="in">
                                      <p:cBhvr>
                                        <p:cTn dur="500"/>
                                        <p:tgtEl>
                                          <p:spTgt spid="21"/>
                                        </p:tgtEl>
                                      </p:cBhvr>
                                    </p:animEffect>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p:tgtEl>
                                          <p:spTgt spid="22"/>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p:tgtEl>
                                          <p:spTgt spid="19"/>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0"/>
                                        </p:tgtEl>
                                        <p:attrNameLst>
                                          <p:attrName>style.visibility</p:attrName>
                                        </p:attrNameLst>
                                      </p:cBhvr>
                                      <p:to>
                                        <p:strVal val="visible"/>
                                      </p:to>
                                    </p:set>
                                    <p:animEffect filter="fade" transition="in">
                                      <p:cBhvr>
                                        <p:cTn dur="1822"/>
                                        <p:tgtEl>
                                          <p:spTgt spid="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90" name="Shape 90"/>
        <p:cNvGrpSpPr/>
        <p:nvPr/>
      </p:nvGrpSpPr>
      <p:grpSpPr>
        <a:xfrm>
          <a:off x="0" y="0"/>
          <a:ext cx="0" cy="0"/>
          <a:chOff x="0" y="0"/>
          <a:chExt cx="0" cy="0"/>
        </a:xfrm>
      </p:grpSpPr>
      <p:sp>
        <p:nvSpPr>
          <p:cNvPr id="91" name="Google Shape;91;p36"/>
          <p:cNvSpPr/>
          <p:nvPr/>
        </p:nvSpPr>
        <p:spPr>
          <a:xfrm>
            <a:off x="0" y="7337761"/>
            <a:ext cx="2320925" cy="2949575"/>
          </a:xfrm>
          <a:custGeom>
            <a:rect b="b" l="l" r="r" t="t"/>
            <a:pathLst>
              <a:path extrusionOk="0" h="2949575" w="2320925">
                <a:moveTo>
                  <a:pt x="2320748" y="2949238"/>
                </a:moveTo>
                <a:lnTo>
                  <a:pt x="0" y="2949238"/>
                </a:lnTo>
                <a:lnTo>
                  <a:pt x="0" y="0"/>
                </a:lnTo>
                <a:lnTo>
                  <a:pt x="2320748" y="2320062"/>
                </a:lnTo>
                <a:lnTo>
                  <a:pt x="2320748" y="2949238"/>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92" name="Google Shape;92;p36"/>
          <p:cNvPicPr preferRelativeResize="0"/>
          <p:nvPr/>
        </p:nvPicPr>
        <p:blipFill rotWithShape="1">
          <a:blip r:embed="rId2">
            <a:alphaModFix/>
          </a:blip>
          <a:srcRect b="0" l="0" r="0" t="0"/>
          <a:stretch/>
        </p:blipFill>
        <p:spPr>
          <a:xfrm>
            <a:off x="9144000" y="2377571"/>
            <a:ext cx="6762749" cy="3248024"/>
          </a:xfrm>
          <a:prstGeom prst="rect">
            <a:avLst/>
          </a:prstGeom>
          <a:noFill/>
          <a:ln>
            <a:noFill/>
          </a:ln>
        </p:spPr>
      </p:pic>
      <p:sp>
        <p:nvSpPr>
          <p:cNvPr id="93" name="Google Shape;93;p36"/>
          <p:cNvSpPr/>
          <p:nvPr/>
        </p:nvSpPr>
        <p:spPr>
          <a:xfrm>
            <a:off x="1919664" y="0"/>
            <a:ext cx="1333500" cy="10287000"/>
          </a:xfrm>
          <a:custGeom>
            <a:rect b="b" l="l" r="r" t="t"/>
            <a:pathLst>
              <a:path extrusionOk="0" h="10287000" w="1333500">
                <a:moveTo>
                  <a:pt x="1333499" y="10286999"/>
                </a:moveTo>
                <a:lnTo>
                  <a:pt x="0" y="10286999"/>
                </a:lnTo>
                <a:lnTo>
                  <a:pt x="0" y="0"/>
                </a:lnTo>
                <a:lnTo>
                  <a:pt x="1333499" y="0"/>
                </a:lnTo>
                <a:lnTo>
                  <a:pt x="1333499" y="10286999"/>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 name="Google Shape;94;p36"/>
          <p:cNvSpPr/>
          <p:nvPr/>
        </p:nvSpPr>
        <p:spPr>
          <a:xfrm>
            <a:off x="0" y="1779574"/>
            <a:ext cx="5175250" cy="8507730"/>
          </a:xfrm>
          <a:custGeom>
            <a:rect b="b" l="l" r="r" t="t"/>
            <a:pathLst>
              <a:path extrusionOk="0" h="8507730" w="5175250">
                <a:moveTo>
                  <a:pt x="2320747" y="2320061"/>
                </a:moveTo>
                <a:lnTo>
                  <a:pt x="0" y="0"/>
                </a:lnTo>
                <a:lnTo>
                  <a:pt x="0" y="5162562"/>
                </a:lnTo>
                <a:lnTo>
                  <a:pt x="2320747" y="7482611"/>
                </a:lnTo>
                <a:lnTo>
                  <a:pt x="2320747" y="2320061"/>
                </a:lnTo>
                <a:close/>
              </a:path>
              <a:path extrusionOk="0" h="8507730" w="517525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 name="Google Shape;95;p36"/>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6"/>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6"/>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lv-LV"/>
              <a:t>‹#›</a:t>
            </a:fld>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6" name="Shape 26"/>
        <p:cNvGrpSpPr/>
        <p:nvPr/>
      </p:nvGrpSpPr>
      <p:grpSpPr>
        <a:xfrm>
          <a:off x="0" y="0"/>
          <a:ext cx="0" cy="0"/>
          <a:chOff x="0" y="0"/>
          <a:chExt cx="0" cy="0"/>
        </a:xfrm>
      </p:grpSpPr>
      <p:sp>
        <p:nvSpPr>
          <p:cNvPr id="27" name="Google Shape;27;p29"/>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000">
                <a:solidFill>
                  <a:srgbClr val="152D5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9"/>
          <p:cNvSpPr txBox="1"/>
          <p:nvPr>
            <p:ph idx="1" type="body"/>
          </p:nvPr>
        </p:nvSpPr>
        <p:spPr>
          <a:xfrm>
            <a:off x="914400" y="2366010"/>
            <a:ext cx="1645920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 name="Google Shape;29;p29"/>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9"/>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9"/>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lv-LV"/>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32" name="Shape 32"/>
        <p:cNvGrpSpPr/>
        <p:nvPr/>
      </p:nvGrpSpPr>
      <p:grpSpPr>
        <a:xfrm>
          <a:off x="0" y="0"/>
          <a:ext cx="0" cy="0"/>
          <a:chOff x="0" y="0"/>
          <a:chExt cx="0" cy="0"/>
        </a:xfrm>
      </p:grpSpPr>
      <p:sp>
        <p:nvSpPr>
          <p:cNvPr id="33" name="Google Shape;33;p32"/>
          <p:cNvSpPr/>
          <p:nvPr/>
        </p:nvSpPr>
        <p:spPr>
          <a:xfrm>
            <a:off x="0" y="7337763"/>
            <a:ext cx="2320925" cy="2949575"/>
          </a:xfrm>
          <a:custGeom>
            <a:rect b="b" l="l" r="r" t="t"/>
            <a:pathLst>
              <a:path extrusionOk="0" h="2949575" w="2320925">
                <a:moveTo>
                  <a:pt x="2320748" y="2949236"/>
                </a:moveTo>
                <a:lnTo>
                  <a:pt x="0" y="2949236"/>
                </a:lnTo>
                <a:lnTo>
                  <a:pt x="0" y="0"/>
                </a:lnTo>
                <a:lnTo>
                  <a:pt x="2320748" y="2320062"/>
                </a:lnTo>
                <a:lnTo>
                  <a:pt x="2320748" y="2949236"/>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 name="Google Shape;34;p32"/>
          <p:cNvSpPr/>
          <p:nvPr/>
        </p:nvSpPr>
        <p:spPr>
          <a:xfrm>
            <a:off x="1919664" y="3"/>
            <a:ext cx="1333500" cy="10287000"/>
          </a:xfrm>
          <a:custGeom>
            <a:rect b="b" l="l" r="r" t="t"/>
            <a:pathLst>
              <a:path extrusionOk="0" h="10287000" w="1333500">
                <a:moveTo>
                  <a:pt x="1333499" y="10286999"/>
                </a:moveTo>
                <a:lnTo>
                  <a:pt x="0" y="10286999"/>
                </a:lnTo>
                <a:lnTo>
                  <a:pt x="0" y="0"/>
                </a:lnTo>
                <a:lnTo>
                  <a:pt x="1333499" y="0"/>
                </a:lnTo>
                <a:lnTo>
                  <a:pt x="1333499" y="10286999"/>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 name="Google Shape;35;p32"/>
          <p:cNvSpPr/>
          <p:nvPr/>
        </p:nvSpPr>
        <p:spPr>
          <a:xfrm>
            <a:off x="0" y="1779586"/>
            <a:ext cx="5175250" cy="8507730"/>
          </a:xfrm>
          <a:custGeom>
            <a:rect b="b" l="l" r="r" t="t"/>
            <a:pathLst>
              <a:path extrusionOk="0" h="8507730" w="5175250">
                <a:moveTo>
                  <a:pt x="2320747" y="2320061"/>
                </a:moveTo>
                <a:lnTo>
                  <a:pt x="0" y="0"/>
                </a:lnTo>
                <a:lnTo>
                  <a:pt x="0" y="5162550"/>
                </a:lnTo>
                <a:lnTo>
                  <a:pt x="2320747" y="7482611"/>
                </a:lnTo>
                <a:lnTo>
                  <a:pt x="2320747" y="2320061"/>
                </a:lnTo>
                <a:close/>
              </a:path>
              <a:path extrusionOk="0" h="8507730" w="517525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6" name="Google Shape;36;p32"/>
          <p:cNvPicPr preferRelativeResize="0"/>
          <p:nvPr/>
        </p:nvPicPr>
        <p:blipFill rotWithShape="1">
          <a:blip r:embed="rId2">
            <a:alphaModFix/>
          </a:blip>
          <a:srcRect b="0" l="0" r="0" t="0"/>
          <a:stretch/>
        </p:blipFill>
        <p:spPr>
          <a:xfrm>
            <a:off x="6370720" y="9572870"/>
            <a:ext cx="11740249" cy="529936"/>
          </a:xfrm>
          <a:prstGeom prst="rect">
            <a:avLst/>
          </a:prstGeom>
          <a:noFill/>
          <a:ln>
            <a:noFill/>
          </a:ln>
        </p:spPr>
      </p:pic>
      <p:sp>
        <p:nvSpPr>
          <p:cNvPr id="37" name="Google Shape;37;p32"/>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000">
                <a:solidFill>
                  <a:srgbClr val="152D5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2"/>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2"/>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2"/>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lv-LV"/>
              <a:t>‹#›</a:t>
            </a:fld>
            <a:endParaRPr sz="18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
                                        </p:tgtEl>
                                        <p:attrNameLst>
                                          <p:attrName>style.visibility</p:attrName>
                                        </p:attrNameLst>
                                      </p:cBhvr>
                                      <p:to>
                                        <p:strVal val="visible"/>
                                      </p:to>
                                    </p:set>
                                    <p:animEffect filter="fade" transition="in">
                                      <p:cBhvr>
                                        <p:cTn dur="500"/>
                                        <p:tgtEl>
                                          <p:spTgt spid="34"/>
                                        </p:tgtEl>
                                      </p:cBhvr>
                                    </p:animEffect>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p:tgtEl>
                                          <p:spTgt spid="35"/>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p:tgtEl>
                                          <p:spTgt spid="3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1" name="Shape 41"/>
        <p:cNvGrpSpPr/>
        <p:nvPr/>
      </p:nvGrpSpPr>
      <p:grpSpPr>
        <a:xfrm>
          <a:off x="0" y="0"/>
          <a:ext cx="0" cy="0"/>
          <a:chOff x="0" y="0"/>
          <a:chExt cx="0" cy="0"/>
        </a:xfrm>
      </p:grpSpPr>
      <p:sp>
        <p:nvSpPr>
          <p:cNvPr id="42" name="Google Shape;42;p37"/>
          <p:cNvSpPr txBox="1"/>
          <p:nvPr>
            <p:ph type="ctrTitle"/>
          </p:nvPr>
        </p:nvSpPr>
        <p:spPr>
          <a:xfrm>
            <a:off x="1371600" y="3188970"/>
            <a:ext cx="15544800" cy="21602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7"/>
          <p:cNvSpPr txBox="1"/>
          <p:nvPr>
            <p:ph idx="1" type="subTitle"/>
          </p:nvPr>
        </p:nvSpPr>
        <p:spPr>
          <a:xfrm>
            <a:off x="2743200" y="5760720"/>
            <a:ext cx="12801600" cy="25717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7"/>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7"/>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7"/>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lv-LV"/>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7" name="Shape 47"/>
        <p:cNvGrpSpPr/>
        <p:nvPr/>
      </p:nvGrpSpPr>
      <p:grpSpPr>
        <a:xfrm>
          <a:off x="0" y="0"/>
          <a:ext cx="0" cy="0"/>
          <a:chOff x="0" y="0"/>
          <a:chExt cx="0" cy="0"/>
        </a:xfrm>
      </p:grpSpPr>
      <p:sp>
        <p:nvSpPr>
          <p:cNvPr id="48" name="Google Shape;48;p38"/>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000">
                <a:solidFill>
                  <a:srgbClr val="152D5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38"/>
          <p:cNvSpPr txBox="1"/>
          <p:nvPr>
            <p:ph idx="1" type="body"/>
          </p:nvPr>
        </p:nvSpPr>
        <p:spPr>
          <a:xfrm>
            <a:off x="91440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38"/>
          <p:cNvSpPr txBox="1"/>
          <p:nvPr>
            <p:ph idx="2" type="body"/>
          </p:nvPr>
        </p:nvSpPr>
        <p:spPr>
          <a:xfrm>
            <a:off x="941832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1" name="Google Shape;51;p38"/>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8"/>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8"/>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lv-LV"/>
              <a:t>‹#›</a:t>
            </a:fld>
            <a:endParaRPr sz="1800">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3" name="Shape 63"/>
        <p:cNvGrpSpPr/>
        <p:nvPr/>
      </p:nvGrpSpPr>
      <p:grpSpPr>
        <a:xfrm>
          <a:off x="0" y="0"/>
          <a:ext cx="0" cy="0"/>
          <a:chOff x="0" y="0"/>
          <a:chExt cx="0" cy="0"/>
        </a:xfrm>
      </p:grpSpPr>
      <p:sp>
        <p:nvSpPr>
          <p:cNvPr id="64" name="Google Shape;64;p31"/>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000">
                <a:solidFill>
                  <a:srgbClr val="152D5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31"/>
          <p:cNvSpPr txBox="1"/>
          <p:nvPr>
            <p:ph idx="1" type="body"/>
          </p:nvPr>
        </p:nvSpPr>
        <p:spPr>
          <a:xfrm>
            <a:off x="914400" y="2366010"/>
            <a:ext cx="1645920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31"/>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1"/>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1"/>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lv-LV"/>
              <a:t>‹#›</a:t>
            </a:fld>
            <a:endParaRPr sz="1800">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9" name="Shape 69"/>
        <p:cNvGrpSpPr/>
        <p:nvPr/>
      </p:nvGrpSpPr>
      <p:grpSpPr>
        <a:xfrm>
          <a:off x="0" y="0"/>
          <a:ext cx="0" cy="0"/>
          <a:chOff x="0" y="0"/>
          <a:chExt cx="0" cy="0"/>
        </a:xfrm>
      </p:grpSpPr>
      <p:sp>
        <p:nvSpPr>
          <p:cNvPr id="70" name="Google Shape;70;p33"/>
          <p:cNvSpPr txBox="1"/>
          <p:nvPr>
            <p:ph type="ctrTitle"/>
          </p:nvPr>
        </p:nvSpPr>
        <p:spPr>
          <a:xfrm>
            <a:off x="1371600" y="3188970"/>
            <a:ext cx="15544800" cy="21602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33"/>
          <p:cNvSpPr txBox="1"/>
          <p:nvPr>
            <p:ph idx="1" type="subTitle"/>
          </p:nvPr>
        </p:nvSpPr>
        <p:spPr>
          <a:xfrm>
            <a:off x="2743200" y="5760720"/>
            <a:ext cx="12801600" cy="25717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3"/>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3"/>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3"/>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lv-LV"/>
              <a:t>‹#›</a:t>
            </a:fld>
            <a:endParaRPr sz="1800">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75" name="Shape 75"/>
        <p:cNvGrpSpPr/>
        <p:nvPr/>
      </p:nvGrpSpPr>
      <p:grpSpPr>
        <a:xfrm>
          <a:off x="0" y="0"/>
          <a:ext cx="0" cy="0"/>
          <a:chOff x="0" y="0"/>
          <a:chExt cx="0" cy="0"/>
        </a:xfrm>
      </p:grpSpPr>
      <p:sp>
        <p:nvSpPr>
          <p:cNvPr id="76" name="Google Shape;76;p34"/>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000">
                <a:solidFill>
                  <a:srgbClr val="152D5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34"/>
          <p:cNvSpPr txBox="1"/>
          <p:nvPr>
            <p:ph idx="1" type="body"/>
          </p:nvPr>
        </p:nvSpPr>
        <p:spPr>
          <a:xfrm>
            <a:off x="91440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8" name="Google Shape;78;p34"/>
          <p:cNvSpPr txBox="1"/>
          <p:nvPr>
            <p:ph idx="2" type="body"/>
          </p:nvPr>
        </p:nvSpPr>
        <p:spPr>
          <a:xfrm>
            <a:off x="941832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34"/>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4"/>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4"/>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lv-LV"/>
              <a:t>‹#›</a:t>
            </a:fld>
            <a:endParaRPr sz="1800">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82" name="Shape 82"/>
        <p:cNvGrpSpPr/>
        <p:nvPr/>
      </p:nvGrpSpPr>
      <p:grpSpPr>
        <a:xfrm>
          <a:off x="0" y="0"/>
          <a:ext cx="0" cy="0"/>
          <a:chOff x="0" y="0"/>
          <a:chExt cx="0" cy="0"/>
        </a:xfrm>
      </p:grpSpPr>
      <p:sp>
        <p:nvSpPr>
          <p:cNvPr id="83" name="Google Shape;83;p35"/>
          <p:cNvSpPr/>
          <p:nvPr/>
        </p:nvSpPr>
        <p:spPr>
          <a:xfrm>
            <a:off x="0" y="7337763"/>
            <a:ext cx="2320925" cy="2949575"/>
          </a:xfrm>
          <a:custGeom>
            <a:rect b="b" l="l" r="r" t="t"/>
            <a:pathLst>
              <a:path extrusionOk="0" h="2949575" w="2320925">
                <a:moveTo>
                  <a:pt x="2320748" y="2949236"/>
                </a:moveTo>
                <a:lnTo>
                  <a:pt x="0" y="2949236"/>
                </a:lnTo>
                <a:lnTo>
                  <a:pt x="0" y="0"/>
                </a:lnTo>
                <a:lnTo>
                  <a:pt x="2320748" y="2320062"/>
                </a:lnTo>
                <a:lnTo>
                  <a:pt x="2320748" y="2949236"/>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 name="Google Shape;84;p35"/>
          <p:cNvSpPr/>
          <p:nvPr/>
        </p:nvSpPr>
        <p:spPr>
          <a:xfrm>
            <a:off x="1919664" y="3"/>
            <a:ext cx="1333500" cy="10287000"/>
          </a:xfrm>
          <a:custGeom>
            <a:rect b="b" l="l" r="r" t="t"/>
            <a:pathLst>
              <a:path extrusionOk="0" h="10287000" w="1333500">
                <a:moveTo>
                  <a:pt x="1333499" y="10286999"/>
                </a:moveTo>
                <a:lnTo>
                  <a:pt x="0" y="10286999"/>
                </a:lnTo>
                <a:lnTo>
                  <a:pt x="0" y="0"/>
                </a:lnTo>
                <a:lnTo>
                  <a:pt x="1333499" y="0"/>
                </a:lnTo>
                <a:lnTo>
                  <a:pt x="1333499" y="10286999"/>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 name="Google Shape;85;p35"/>
          <p:cNvSpPr/>
          <p:nvPr/>
        </p:nvSpPr>
        <p:spPr>
          <a:xfrm>
            <a:off x="0" y="1779586"/>
            <a:ext cx="5175250" cy="8507730"/>
          </a:xfrm>
          <a:custGeom>
            <a:rect b="b" l="l" r="r" t="t"/>
            <a:pathLst>
              <a:path extrusionOk="0" h="8507730" w="5175250">
                <a:moveTo>
                  <a:pt x="2320747" y="2320061"/>
                </a:moveTo>
                <a:lnTo>
                  <a:pt x="0" y="0"/>
                </a:lnTo>
                <a:lnTo>
                  <a:pt x="0" y="5162550"/>
                </a:lnTo>
                <a:lnTo>
                  <a:pt x="2320747" y="7482611"/>
                </a:lnTo>
                <a:lnTo>
                  <a:pt x="2320747" y="2320061"/>
                </a:lnTo>
                <a:close/>
              </a:path>
              <a:path extrusionOk="0" h="8507730" w="517525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 name="Google Shape;86;p35"/>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000">
                <a:solidFill>
                  <a:srgbClr val="152D5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35"/>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5"/>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5"/>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lv-LV"/>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p:nvPr/>
        </p:nvSpPr>
        <p:spPr>
          <a:xfrm>
            <a:off x="0" y="8512721"/>
            <a:ext cx="18288000" cy="1771650"/>
          </a:xfrm>
          <a:custGeom>
            <a:rect b="b" l="l" r="r" t="t"/>
            <a:pathLst>
              <a:path extrusionOk="0" h="1771650" w="18288000">
                <a:moveTo>
                  <a:pt x="18287998" y="1771649"/>
                </a:moveTo>
                <a:lnTo>
                  <a:pt x="0" y="1771649"/>
                </a:lnTo>
                <a:lnTo>
                  <a:pt x="0" y="0"/>
                </a:lnTo>
                <a:lnTo>
                  <a:pt x="18287998" y="0"/>
                </a:lnTo>
                <a:lnTo>
                  <a:pt x="18287998" y="1771649"/>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 name="Google Shape;11;p27"/>
          <p:cNvSpPr/>
          <p:nvPr/>
        </p:nvSpPr>
        <p:spPr>
          <a:xfrm>
            <a:off x="1209657" y="8521585"/>
            <a:ext cx="7934325" cy="1765935"/>
          </a:xfrm>
          <a:custGeom>
            <a:rect b="b" l="l" r="r" t="t"/>
            <a:pathLst>
              <a:path extrusionOk="0" h="1765934" w="7934325">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 name="Google Shape;12;p27"/>
          <p:cNvSpPr/>
          <p:nvPr/>
        </p:nvSpPr>
        <p:spPr>
          <a:xfrm>
            <a:off x="12620321" y="8482166"/>
            <a:ext cx="2223770" cy="1797050"/>
          </a:xfrm>
          <a:custGeom>
            <a:rect b="b" l="l" r="r" t="t"/>
            <a:pathLst>
              <a:path extrusionOk="0" h="1797050" w="2223769">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 name="Google Shape;13;p27"/>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9000" u="none" cap="none" strike="noStrike">
                <a:solidFill>
                  <a:srgbClr val="152D54"/>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27"/>
          <p:cNvSpPr txBox="1"/>
          <p:nvPr>
            <p:ph idx="1" type="body"/>
          </p:nvPr>
        </p:nvSpPr>
        <p:spPr>
          <a:xfrm>
            <a:off x="914400" y="2366010"/>
            <a:ext cx="16459200" cy="678942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5" name="Google Shape;15;p27"/>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7"/>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27"/>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b="0" u="non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 name="Shape 54"/>
        <p:cNvGrpSpPr/>
        <p:nvPr/>
      </p:nvGrpSpPr>
      <p:grpSpPr>
        <a:xfrm>
          <a:off x="0" y="0"/>
          <a:ext cx="0" cy="0"/>
          <a:chOff x="0" y="0"/>
          <a:chExt cx="0" cy="0"/>
        </a:xfrm>
      </p:grpSpPr>
      <p:sp>
        <p:nvSpPr>
          <p:cNvPr id="55" name="Google Shape;55;p30"/>
          <p:cNvSpPr/>
          <p:nvPr/>
        </p:nvSpPr>
        <p:spPr>
          <a:xfrm>
            <a:off x="0" y="8512721"/>
            <a:ext cx="18288000" cy="1771650"/>
          </a:xfrm>
          <a:custGeom>
            <a:rect b="b" l="l" r="r" t="t"/>
            <a:pathLst>
              <a:path extrusionOk="0" h="1771650" w="18288000">
                <a:moveTo>
                  <a:pt x="18287998" y="1771649"/>
                </a:moveTo>
                <a:lnTo>
                  <a:pt x="0" y="1771649"/>
                </a:lnTo>
                <a:lnTo>
                  <a:pt x="0" y="0"/>
                </a:lnTo>
                <a:lnTo>
                  <a:pt x="18287998" y="0"/>
                </a:lnTo>
                <a:lnTo>
                  <a:pt x="18287998" y="1771649"/>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 name="Google Shape;56;p30"/>
          <p:cNvSpPr/>
          <p:nvPr/>
        </p:nvSpPr>
        <p:spPr>
          <a:xfrm>
            <a:off x="12620321" y="8482166"/>
            <a:ext cx="2223770" cy="1797050"/>
          </a:xfrm>
          <a:custGeom>
            <a:rect b="b" l="l" r="r" t="t"/>
            <a:pathLst>
              <a:path extrusionOk="0" h="1797050" w="2223769">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 name="Google Shape;57;p30"/>
          <p:cNvSpPr/>
          <p:nvPr/>
        </p:nvSpPr>
        <p:spPr>
          <a:xfrm>
            <a:off x="2322659" y="8517270"/>
            <a:ext cx="6817359" cy="1769745"/>
          </a:xfrm>
          <a:custGeom>
            <a:rect b="b" l="l" r="r" t="t"/>
            <a:pathLst>
              <a:path extrusionOk="0" h="1769745" w="6817359">
                <a:moveTo>
                  <a:pt x="6817229" y="0"/>
                </a:moveTo>
                <a:lnTo>
                  <a:pt x="5048259" y="1769728"/>
                </a:lnTo>
                <a:lnTo>
                  <a:pt x="0" y="1769728"/>
                </a:lnTo>
                <a:lnTo>
                  <a:pt x="1768979" y="0"/>
                </a:lnTo>
                <a:lnTo>
                  <a:pt x="6817229" y="0"/>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 name="Google Shape;58;p30"/>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9000" u="none" cap="none" strike="noStrike">
                <a:solidFill>
                  <a:srgbClr val="152D5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 name="Google Shape;59;p30"/>
          <p:cNvSpPr txBox="1"/>
          <p:nvPr>
            <p:ph idx="1" type="body"/>
          </p:nvPr>
        </p:nvSpPr>
        <p:spPr>
          <a:xfrm>
            <a:off x="914400" y="2366010"/>
            <a:ext cx="16459200" cy="678942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60" name="Google Shape;60;p30"/>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30"/>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30"/>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11.jpg"/><Relationship Id="rId5"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0.jpg"/><Relationship Id="rId4" Type="http://schemas.openxmlformats.org/officeDocument/2006/relationships/image" Target="../media/image11.jpg"/><Relationship Id="rId5"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11.jpg"/><Relationship Id="rId5"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1.jpg"/><Relationship Id="rId4" Type="http://schemas.openxmlformats.org/officeDocument/2006/relationships/image" Target="../media/image14.png"/><Relationship Id="rId5"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1.jp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1.jp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1.jp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1.jp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1.jp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1.jp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15.png"/><Relationship Id="rId6"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1.jp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1.jp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1.jp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1.jp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1.jp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1.jp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8.jp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14.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14.png"/><Relationship Id="rId5"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11.jpg"/><Relationship Id="rId5"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8.jpg"/><Relationship Id="rId4" Type="http://schemas.openxmlformats.org/officeDocument/2006/relationships/image" Target="../media/image11.jpg"/><Relationship Id="rId5"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
          <p:cNvSpPr txBox="1"/>
          <p:nvPr/>
        </p:nvSpPr>
        <p:spPr>
          <a:xfrm>
            <a:off x="9277925" y="6057900"/>
            <a:ext cx="6727200" cy="894000"/>
          </a:xfrm>
          <a:prstGeom prst="rect">
            <a:avLst/>
          </a:prstGeom>
          <a:noFill/>
          <a:ln>
            <a:noFill/>
          </a:ln>
        </p:spPr>
        <p:txBody>
          <a:bodyPr anchorCtr="0" anchor="t" bIns="0" lIns="0" spcFirstLastPara="1" rIns="0" wrap="square" tIns="67925">
            <a:spAutoFit/>
          </a:bodyPr>
          <a:lstStyle/>
          <a:p>
            <a:pPr indent="0" lvl="0" marL="0" rtl="0" algn="ctr">
              <a:spcBef>
                <a:spcPts val="434"/>
              </a:spcBef>
              <a:spcAft>
                <a:spcPts val="0"/>
              </a:spcAft>
              <a:buClr>
                <a:schemeClr val="dk1"/>
              </a:buClr>
              <a:buSzPts val="1100"/>
              <a:buFont typeface="Arial"/>
              <a:buNone/>
            </a:pPr>
            <a:r>
              <a:rPr b="1" lang="lv-LV" sz="2500">
                <a:solidFill>
                  <a:srgbClr val="152D54"/>
                </a:solidFill>
                <a:latin typeface="Tahoma"/>
                <a:ea typeface="Tahoma"/>
                <a:cs typeface="Tahoma"/>
                <a:sym typeface="Tahoma"/>
              </a:rPr>
              <a:t>Uzlabot mīkstās prasmes, lai veicinātu</a:t>
            </a:r>
            <a:endParaRPr b="1" sz="2500">
              <a:solidFill>
                <a:srgbClr val="152D54"/>
              </a:solidFill>
              <a:latin typeface="Tahoma"/>
              <a:ea typeface="Tahoma"/>
              <a:cs typeface="Tahoma"/>
              <a:sym typeface="Tahoma"/>
            </a:endParaRPr>
          </a:p>
          <a:p>
            <a:pPr indent="0" lvl="0" marL="0" rtl="0" algn="ctr">
              <a:spcBef>
                <a:spcPts val="434"/>
              </a:spcBef>
              <a:spcAft>
                <a:spcPts val="0"/>
              </a:spcAft>
              <a:buClr>
                <a:schemeClr val="dk1"/>
              </a:buClr>
              <a:buSzPts val="1100"/>
              <a:buFont typeface="Arial"/>
              <a:buNone/>
            </a:pPr>
            <a:r>
              <a:rPr b="1" lang="lv-LV" sz="2500">
                <a:solidFill>
                  <a:srgbClr val="152D54"/>
                </a:solidFill>
                <a:latin typeface="Tahoma"/>
                <a:ea typeface="Tahoma"/>
                <a:cs typeface="Tahoma"/>
                <a:sym typeface="Tahoma"/>
              </a:rPr>
              <a:t>konkurētspēju un darba iespējas</a:t>
            </a:r>
            <a:endParaRPr b="1" sz="1800">
              <a:solidFill>
                <a:schemeClr val="dk1"/>
              </a:solidFill>
              <a:latin typeface="Calibri"/>
              <a:ea typeface="Calibri"/>
              <a:cs typeface="Calibri"/>
              <a:sym typeface="Calibri"/>
            </a:endParaRPr>
          </a:p>
        </p:txBody>
      </p:sp>
      <p:sp>
        <p:nvSpPr>
          <p:cNvPr id="104" name="Google Shape;104;p1"/>
          <p:cNvSpPr txBox="1"/>
          <p:nvPr/>
        </p:nvSpPr>
        <p:spPr>
          <a:xfrm>
            <a:off x="7625611" y="7203224"/>
            <a:ext cx="9677400" cy="477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E12227"/>
              </a:buClr>
              <a:buSzPts val="2500"/>
              <a:buFont typeface="Tahoma"/>
              <a:buNone/>
            </a:pPr>
            <a:r>
              <a:rPr b="1" lang="lv-LV" sz="2500">
                <a:solidFill>
                  <a:srgbClr val="E12227"/>
                </a:solidFill>
                <a:latin typeface="Tahoma"/>
                <a:ea typeface="Tahoma"/>
                <a:cs typeface="Tahoma"/>
                <a:sym typeface="Tahoma"/>
              </a:rPr>
              <a:t>Efektīva saziņa digitālajā vidē</a:t>
            </a:r>
            <a:endParaRPr b="0" i="0" sz="2500" u="none" cap="none" strike="noStrike">
              <a:solidFill>
                <a:srgbClr val="E12227"/>
              </a:solidFill>
              <a:latin typeface="Tahoma"/>
              <a:ea typeface="Tahoma"/>
              <a:cs typeface="Tahoma"/>
              <a:sym typeface="Tahoma"/>
            </a:endParaRPr>
          </a:p>
        </p:txBody>
      </p:sp>
      <p:pic>
        <p:nvPicPr>
          <p:cNvPr id="105" name="Google Shape;105;p1"/>
          <p:cNvPicPr preferRelativeResize="0"/>
          <p:nvPr/>
        </p:nvPicPr>
        <p:blipFill rotWithShape="1">
          <a:blip r:embed="rId3">
            <a:alphaModFix/>
          </a:blip>
          <a:srcRect b="0" l="0" r="0" t="0"/>
          <a:stretch/>
        </p:blipFill>
        <p:spPr>
          <a:xfrm>
            <a:off x="8305800" y="9661769"/>
            <a:ext cx="10058400" cy="556688"/>
          </a:xfrm>
          <a:prstGeom prst="rect">
            <a:avLst/>
          </a:prstGeom>
          <a:noFill/>
          <a:ln>
            <a:noFill/>
          </a:ln>
        </p:spPr>
      </p:pic>
      <p:pic>
        <p:nvPicPr>
          <p:cNvPr id="106" name="Google Shape;106;p1"/>
          <p:cNvPicPr preferRelativeResize="0"/>
          <p:nvPr/>
        </p:nvPicPr>
        <p:blipFill rotWithShape="1">
          <a:blip r:embed="rId4">
            <a:alphaModFix/>
          </a:blip>
          <a:srcRect b="0" l="0" r="0" t="0"/>
          <a:stretch/>
        </p:blipFill>
        <p:spPr>
          <a:xfrm>
            <a:off x="6324600" y="9705175"/>
            <a:ext cx="1985322" cy="432844"/>
          </a:xfrm>
          <a:prstGeom prst="rect">
            <a:avLst/>
          </a:prstGeom>
          <a:noFill/>
          <a:ln>
            <a:noFill/>
          </a:ln>
        </p:spPr>
      </p:pic>
      <p:pic>
        <p:nvPicPr>
          <p:cNvPr id="107" name="Google Shape;107;p1"/>
          <p:cNvPicPr preferRelativeResize="0"/>
          <p:nvPr/>
        </p:nvPicPr>
        <p:blipFill rotWithShape="1">
          <a:blip r:embed="rId5">
            <a:alphaModFix/>
          </a:blip>
          <a:srcRect b="0" l="0" r="0" t="0"/>
          <a:stretch/>
        </p:blipFill>
        <p:spPr>
          <a:xfrm>
            <a:off x="5257800" y="9715392"/>
            <a:ext cx="936335" cy="449441"/>
          </a:xfrm>
          <a:prstGeom prst="rect">
            <a:avLst/>
          </a:prstGeom>
          <a:noFill/>
          <a:ln>
            <a:noFill/>
          </a:ln>
        </p:spPr>
      </p:pic>
      <p:sp>
        <p:nvSpPr>
          <p:cNvPr id="108" name="Google Shape;108;p1"/>
          <p:cNvSpPr txBox="1"/>
          <p:nvPr/>
        </p:nvSpPr>
        <p:spPr>
          <a:xfrm>
            <a:off x="9277925" y="7931550"/>
            <a:ext cx="66150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lv-LV" sz="2000">
                <a:solidFill>
                  <a:srgbClr val="243255"/>
                </a:solidFill>
                <a:latin typeface="Tahoma"/>
                <a:ea typeface="Tahoma"/>
                <a:cs typeface="Tahoma"/>
                <a:sym typeface="Tahoma"/>
              </a:rPr>
              <a:t>PARTNERIS: Internet Web Solutions</a:t>
            </a:r>
            <a:endParaRPr b="1" sz="2000">
              <a:solidFill>
                <a:srgbClr val="243255"/>
              </a:solidFill>
              <a:latin typeface="Tahoma"/>
              <a:ea typeface="Tahoma"/>
              <a:cs typeface="Tahoma"/>
              <a:sym typeface="Tahoma"/>
            </a:endParaRPr>
          </a:p>
        </p:txBody>
      </p:sp>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10"/>
          <p:cNvPicPr preferRelativeResize="0"/>
          <p:nvPr/>
        </p:nvPicPr>
        <p:blipFill rotWithShape="1">
          <a:blip r:embed="rId3">
            <a:alphaModFix/>
          </a:blip>
          <a:srcRect b="0" l="0" r="0" t="0"/>
          <a:stretch/>
        </p:blipFill>
        <p:spPr>
          <a:xfrm>
            <a:off x="-1272887" y="0"/>
            <a:ext cx="9708573" cy="6036200"/>
          </a:xfrm>
          <a:prstGeom prst="rect">
            <a:avLst/>
          </a:prstGeom>
          <a:noFill/>
          <a:ln>
            <a:noFill/>
          </a:ln>
        </p:spPr>
      </p:pic>
      <p:sp>
        <p:nvSpPr>
          <p:cNvPr id="236" name="Google Shape;236;p10"/>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237" name="Google Shape;237;p10"/>
          <p:cNvPicPr preferRelativeResize="0"/>
          <p:nvPr/>
        </p:nvPicPr>
        <p:blipFill rotWithShape="1">
          <a:blip r:embed="rId4">
            <a:alphaModFix/>
          </a:blip>
          <a:srcRect b="0" l="0" r="0" t="0"/>
          <a:stretch/>
        </p:blipFill>
        <p:spPr>
          <a:xfrm>
            <a:off x="1370414" y="8943014"/>
            <a:ext cx="1684513" cy="481167"/>
          </a:xfrm>
          <a:prstGeom prst="rect">
            <a:avLst/>
          </a:prstGeom>
          <a:noFill/>
          <a:ln>
            <a:noFill/>
          </a:ln>
        </p:spPr>
      </p:pic>
      <p:pic>
        <p:nvPicPr>
          <p:cNvPr id="238" name="Google Shape;238;p10"/>
          <p:cNvPicPr preferRelativeResize="0"/>
          <p:nvPr/>
        </p:nvPicPr>
        <p:blipFill rotWithShape="1">
          <a:blip r:embed="rId5">
            <a:alphaModFix/>
          </a:blip>
          <a:srcRect b="0" l="0" r="0" t="0"/>
          <a:stretch/>
        </p:blipFill>
        <p:spPr>
          <a:xfrm>
            <a:off x="228600" y="8912117"/>
            <a:ext cx="1066800" cy="512064"/>
          </a:xfrm>
          <a:prstGeom prst="rect">
            <a:avLst/>
          </a:prstGeom>
          <a:noFill/>
          <a:ln>
            <a:noFill/>
          </a:ln>
        </p:spPr>
      </p:pic>
      <p:sp>
        <p:nvSpPr>
          <p:cNvPr id="239" name="Google Shape;239;p10"/>
          <p:cNvSpPr txBox="1"/>
          <p:nvPr/>
        </p:nvSpPr>
        <p:spPr>
          <a:xfrm>
            <a:off x="2819400" y="3162300"/>
            <a:ext cx="11887200" cy="1200329"/>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rgbClr val="E12227"/>
              </a:buClr>
              <a:buSzPts val="2400"/>
              <a:buFont typeface="Arial"/>
              <a:buChar char="•"/>
            </a:pPr>
            <a:r>
              <a:rPr b="1" lang="lv-LV" sz="2400">
                <a:solidFill>
                  <a:srgbClr val="E12227"/>
                </a:solidFill>
                <a:latin typeface="Calibri"/>
                <a:ea typeface="Calibri"/>
                <a:cs typeface="Calibri"/>
                <a:sym typeface="Calibri"/>
              </a:rPr>
              <a:t>Trūkst skaidrības par norādījumiem un mērķiem:</a:t>
            </a:r>
            <a:r>
              <a:rPr lang="lv-LV" sz="2400">
                <a:solidFill>
                  <a:schemeClr val="dk1"/>
                </a:solidFill>
                <a:latin typeface="Calibri"/>
                <a:ea typeface="Calibri"/>
                <a:cs typeface="Calibri"/>
                <a:sym typeface="Calibri"/>
              </a:rPr>
              <a:t> </a:t>
            </a:r>
            <a:r>
              <a:rPr lang="lv-LV" sz="2400">
                <a:solidFill>
                  <a:srgbClr val="243255"/>
                </a:solidFill>
                <a:latin typeface="Calibri"/>
                <a:ea typeface="Calibri"/>
                <a:cs typeface="Calibri"/>
                <a:sym typeface="Calibri"/>
              </a:rPr>
              <a:t>informācijas un pamatnostādņu skaidrība digitālajā vidē ir ārkārtīgi svarīga. Tas dos iespēju komandai pienācīgi sekot līdzi un sasniegt ierosinātos mērķus.</a:t>
            </a:r>
            <a:endParaRPr sz="2400">
              <a:solidFill>
                <a:schemeClr val="dk1"/>
              </a:solidFill>
              <a:latin typeface="Times New Roman"/>
              <a:ea typeface="Times New Roman"/>
              <a:cs typeface="Times New Roman"/>
              <a:sym typeface="Times New Roman"/>
            </a:endParaRPr>
          </a:p>
        </p:txBody>
      </p:sp>
      <p:sp>
        <p:nvSpPr>
          <p:cNvPr id="240" name="Google Shape;240;p10"/>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Efektīva saziņa digitālajā vidē</a:t>
            </a:r>
            <a:endParaRPr sz="4000">
              <a:solidFill>
                <a:srgbClr val="E12227"/>
              </a:solidFill>
              <a:latin typeface="Calibri"/>
              <a:ea typeface="Calibri"/>
              <a:cs typeface="Calibri"/>
              <a:sym typeface="Calibri"/>
            </a:endParaRPr>
          </a:p>
        </p:txBody>
      </p:sp>
      <p:sp>
        <p:nvSpPr>
          <p:cNvPr id="241" name="Google Shape;241;p10"/>
          <p:cNvSpPr txBox="1"/>
          <p:nvPr/>
        </p:nvSpPr>
        <p:spPr>
          <a:xfrm>
            <a:off x="2837543" y="4389071"/>
            <a:ext cx="11887200" cy="1200329"/>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rgbClr val="E12227"/>
              </a:buClr>
              <a:buSzPts val="2400"/>
              <a:buFont typeface="Arial"/>
              <a:buChar char="•"/>
            </a:pPr>
            <a:r>
              <a:rPr b="1" lang="lv-LV" sz="2400">
                <a:solidFill>
                  <a:srgbClr val="E12227"/>
                </a:solidFill>
                <a:latin typeface="Calibri"/>
                <a:ea typeface="Calibri"/>
                <a:cs typeface="Calibri"/>
                <a:sym typeface="Calibri"/>
              </a:rPr>
              <a:t>Nav zināšanu par darbu, ko dara citi</a:t>
            </a:r>
            <a:r>
              <a:rPr lang="lv-LV" sz="2400">
                <a:solidFill>
                  <a:srgbClr val="243255"/>
                </a:solidFill>
                <a:latin typeface="Calibri"/>
                <a:ea typeface="Calibri"/>
                <a:cs typeface="Calibri"/>
                <a:sym typeface="Calibri"/>
              </a:rPr>
              <a:t>: mums nav šim nolūkam piemērotu instrumentu. Šī sajūta var būt arī sakarā ar fiziskās klātbūtnes trūkumu, pie kuras mēs tik ļoti esam pieraduši, un līdzāspastāvēšanu jaunā vidē, kurā klātbūtne ir virtuāla.</a:t>
            </a:r>
            <a:endParaRPr/>
          </a:p>
        </p:txBody>
      </p:sp>
      <p:sp>
        <p:nvSpPr>
          <p:cNvPr id="242" name="Google Shape;242;p10"/>
          <p:cNvSpPr txBox="1"/>
          <p:nvPr/>
        </p:nvSpPr>
        <p:spPr>
          <a:xfrm>
            <a:off x="2837543" y="6062642"/>
            <a:ext cx="11887200" cy="1200329"/>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rgbClr val="E12227"/>
              </a:buClr>
              <a:buSzPts val="2400"/>
              <a:buFont typeface="Arial"/>
              <a:buChar char="•"/>
            </a:pPr>
            <a:r>
              <a:rPr b="1" lang="lv-LV" sz="2400">
                <a:solidFill>
                  <a:srgbClr val="E12227"/>
                </a:solidFill>
                <a:latin typeface="Calibri"/>
                <a:ea typeface="Calibri"/>
                <a:cs typeface="Calibri"/>
                <a:sym typeface="Calibri"/>
              </a:rPr>
              <a:t>Atbildības un autonomijas trūkums:</a:t>
            </a:r>
            <a:r>
              <a:rPr lang="lv-LV" sz="2400">
                <a:solidFill>
                  <a:schemeClr val="dk1"/>
                </a:solidFill>
                <a:latin typeface="Calibri"/>
                <a:ea typeface="Calibri"/>
                <a:cs typeface="Calibri"/>
                <a:sym typeface="Calibri"/>
              </a:rPr>
              <a:t> </a:t>
            </a:r>
            <a:r>
              <a:rPr lang="lv-LV" sz="2400">
                <a:solidFill>
                  <a:srgbClr val="243255"/>
                </a:solidFill>
                <a:latin typeface="Calibri"/>
                <a:ea typeface="Calibri"/>
                <a:cs typeface="Calibri"/>
                <a:sym typeface="Calibri"/>
              </a:rPr>
              <a:t>Autonoma laika pārvaldība un pašpietiekamība ir būtiska šodienas digitālajā darba vidē, kas, savukārt, ietekmē koordināciju ar pārējo komandu.</a:t>
            </a:r>
            <a:endParaRPr/>
          </a:p>
        </p:txBody>
      </p:sp>
      <p:sp>
        <p:nvSpPr>
          <p:cNvPr id="243" name="Google Shape;243;p10"/>
          <p:cNvSpPr txBox="1"/>
          <p:nvPr/>
        </p:nvSpPr>
        <p:spPr>
          <a:xfrm>
            <a:off x="14630400" y="647700"/>
            <a:ext cx="32214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lv-LV" sz="4800">
                <a:solidFill>
                  <a:srgbClr val="152D54"/>
                </a:solidFill>
                <a:latin typeface="Calibri"/>
                <a:ea typeface="Calibri"/>
                <a:cs typeface="Calibri"/>
                <a:sym typeface="Calibri"/>
              </a:rPr>
              <a:t>2. </a:t>
            </a:r>
            <a:r>
              <a:rPr b="1" lang="lv-LV" sz="4800">
                <a:solidFill>
                  <a:srgbClr val="152D54"/>
                </a:solidFill>
                <a:latin typeface="Calibri"/>
                <a:ea typeface="Calibri"/>
                <a:cs typeface="Calibri"/>
                <a:sym typeface="Calibri"/>
              </a:rPr>
              <a:t>nodaļa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descr="Comunicación digitalizada: formas de generar presencia - Entercomm" id="249" name="Google Shape;249;p11"/>
          <p:cNvPicPr preferRelativeResize="0"/>
          <p:nvPr/>
        </p:nvPicPr>
        <p:blipFill rotWithShape="1">
          <a:blip r:embed="rId3">
            <a:alphaModFix/>
          </a:blip>
          <a:srcRect b="0" l="0" r="3528" t="0"/>
          <a:stretch/>
        </p:blipFill>
        <p:spPr>
          <a:xfrm>
            <a:off x="12039600" y="2500369"/>
            <a:ext cx="6248400" cy="4598670"/>
          </a:xfrm>
          <a:prstGeom prst="rect">
            <a:avLst/>
          </a:prstGeom>
          <a:noFill/>
          <a:ln>
            <a:noFill/>
          </a:ln>
        </p:spPr>
      </p:pic>
      <p:sp>
        <p:nvSpPr>
          <p:cNvPr id="250" name="Google Shape;250;p11"/>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251" name="Google Shape;251;p11"/>
          <p:cNvPicPr preferRelativeResize="0"/>
          <p:nvPr/>
        </p:nvPicPr>
        <p:blipFill rotWithShape="1">
          <a:blip r:embed="rId4">
            <a:alphaModFix/>
          </a:blip>
          <a:srcRect b="0" l="0" r="0" t="0"/>
          <a:stretch/>
        </p:blipFill>
        <p:spPr>
          <a:xfrm>
            <a:off x="1370414" y="8943014"/>
            <a:ext cx="1684513" cy="481167"/>
          </a:xfrm>
          <a:prstGeom prst="rect">
            <a:avLst/>
          </a:prstGeom>
          <a:noFill/>
          <a:ln>
            <a:noFill/>
          </a:ln>
        </p:spPr>
      </p:pic>
      <p:pic>
        <p:nvPicPr>
          <p:cNvPr id="252" name="Google Shape;252;p11"/>
          <p:cNvPicPr preferRelativeResize="0"/>
          <p:nvPr/>
        </p:nvPicPr>
        <p:blipFill rotWithShape="1">
          <a:blip r:embed="rId5">
            <a:alphaModFix/>
          </a:blip>
          <a:srcRect b="0" l="0" r="0" t="0"/>
          <a:stretch/>
        </p:blipFill>
        <p:spPr>
          <a:xfrm>
            <a:off x="228600" y="8912117"/>
            <a:ext cx="1066800" cy="512064"/>
          </a:xfrm>
          <a:prstGeom prst="rect">
            <a:avLst/>
          </a:prstGeom>
          <a:noFill/>
          <a:ln>
            <a:noFill/>
          </a:ln>
        </p:spPr>
      </p:pic>
      <p:sp>
        <p:nvSpPr>
          <p:cNvPr id="253" name="Google Shape;253;p11"/>
          <p:cNvSpPr txBox="1"/>
          <p:nvPr/>
        </p:nvSpPr>
        <p:spPr>
          <a:xfrm>
            <a:off x="903420" y="1983549"/>
            <a:ext cx="11430000" cy="1569660"/>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rgbClr val="E12227"/>
              </a:buClr>
              <a:buSzPts val="2400"/>
              <a:buFont typeface="Arial"/>
              <a:buChar char="•"/>
            </a:pPr>
            <a:r>
              <a:rPr b="1" lang="lv-LV" sz="2400">
                <a:solidFill>
                  <a:srgbClr val="E12227"/>
                </a:solidFill>
                <a:latin typeface="Calibri"/>
                <a:ea typeface="Calibri"/>
                <a:cs typeface="Calibri"/>
                <a:sym typeface="Calibri"/>
              </a:rPr>
              <a:t>Pārpratumi multikulturālās grupās:</a:t>
            </a:r>
            <a:r>
              <a:rPr lang="lv-LV" sz="2400">
                <a:solidFill>
                  <a:schemeClr val="dk1"/>
                </a:solidFill>
                <a:latin typeface="Calibri"/>
                <a:ea typeface="Calibri"/>
                <a:cs typeface="Calibri"/>
                <a:sym typeface="Calibri"/>
              </a:rPr>
              <a:t> </a:t>
            </a:r>
            <a:r>
              <a:rPr lang="lv-LV" sz="2400">
                <a:solidFill>
                  <a:srgbClr val="243255"/>
                </a:solidFill>
                <a:latin typeface="Calibri"/>
                <a:ea typeface="Calibri"/>
                <a:cs typeface="Calibri"/>
                <a:sym typeface="Calibri"/>
              </a:rPr>
              <a:t>Viens no faktoriem, kas jāņem vērā, ir vēstījums daudzkultūru digitālajā vidē, kurā ne visiem ir vienādi skaidrojoši kodi vai komunikatīva uzvedība. Tāpēc ir jāstrādā pie efektīva digitālā vēstījuma, kas ir pārliecinošs un pielāgots videi un videi.</a:t>
            </a:r>
            <a:endParaRPr sz="2400">
              <a:solidFill>
                <a:schemeClr val="dk1"/>
              </a:solidFill>
              <a:latin typeface="Calibri"/>
              <a:ea typeface="Calibri"/>
              <a:cs typeface="Calibri"/>
              <a:sym typeface="Calibri"/>
            </a:endParaRPr>
          </a:p>
        </p:txBody>
      </p:sp>
      <p:sp>
        <p:nvSpPr>
          <p:cNvPr id="254" name="Google Shape;254;p11"/>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Efektīva saziņa digitālajā vidē</a:t>
            </a:r>
            <a:endParaRPr sz="4000">
              <a:solidFill>
                <a:srgbClr val="E12227"/>
              </a:solidFill>
              <a:latin typeface="Calibri"/>
              <a:ea typeface="Calibri"/>
              <a:cs typeface="Calibri"/>
              <a:sym typeface="Calibri"/>
            </a:endParaRPr>
          </a:p>
        </p:txBody>
      </p:sp>
      <p:sp>
        <p:nvSpPr>
          <p:cNvPr id="255" name="Google Shape;255;p11"/>
          <p:cNvSpPr txBox="1"/>
          <p:nvPr/>
        </p:nvSpPr>
        <p:spPr>
          <a:xfrm>
            <a:off x="903420" y="3647339"/>
            <a:ext cx="11430000" cy="1569660"/>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rgbClr val="E12227"/>
              </a:buClr>
              <a:buSzPts val="2400"/>
              <a:buFont typeface="Arial"/>
              <a:buChar char="•"/>
            </a:pPr>
            <a:r>
              <a:rPr b="1" lang="lv-LV" sz="2400">
                <a:solidFill>
                  <a:srgbClr val="E12227"/>
                </a:solidFill>
                <a:latin typeface="Calibri"/>
                <a:ea typeface="Calibri"/>
                <a:cs typeface="Calibri"/>
                <a:sym typeface="Calibri"/>
              </a:rPr>
              <a:t>Atgriezeniskās saites trūkums:</a:t>
            </a:r>
            <a:r>
              <a:rPr lang="lv-LV" sz="2400">
                <a:solidFill>
                  <a:schemeClr val="dk1"/>
                </a:solidFill>
                <a:latin typeface="Calibri"/>
                <a:ea typeface="Calibri"/>
                <a:cs typeface="Calibri"/>
                <a:sym typeface="Calibri"/>
              </a:rPr>
              <a:t> </a:t>
            </a:r>
            <a:r>
              <a:rPr lang="lv-LV" sz="2400">
                <a:solidFill>
                  <a:srgbClr val="243255"/>
                </a:solidFill>
                <a:latin typeface="Calibri"/>
                <a:ea typeface="Calibri"/>
                <a:cs typeface="Calibri"/>
                <a:sym typeface="Calibri"/>
              </a:rPr>
              <a:t>Atgriezeniskā saite digitālajā darba vidē veicina komunikāciju plūdumu un sinerģiju, šajā vidē ir svarīgi uzturēt informācijas apmaiņu, kas mūs vienmēr aktualizē un kurā ir zināms, ka mūsu informācija tiek saņemta, lasīta un izprasta.</a:t>
            </a:r>
            <a:endParaRPr sz="2400">
              <a:solidFill>
                <a:schemeClr val="dk1"/>
              </a:solidFill>
              <a:latin typeface="Calibri"/>
              <a:ea typeface="Calibri"/>
              <a:cs typeface="Calibri"/>
              <a:sym typeface="Calibri"/>
            </a:endParaRPr>
          </a:p>
        </p:txBody>
      </p:sp>
      <p:sp>
        <p:nvSpPr>
          <p:cNvPr id="256" name="Google Shape;256;p11"/>
          <p:cNvSpPr txBox="1"/>
          <p:nvPr/>
        </p:nvSpPr>
        <p:spPr>
          <a:xfrm>
            <a:off x="903420" y="5398336"/>
            <a:ext cx="11430000" cy="1938992"/>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rgbClr val="E12227"/>
              </a:buClr>
              <a:buSzPts val="2400"/>
              <a:buFont typeface="Arial"/>
              <a:buChar char="•"/>
            </a:pPr>
            <a:r>
              <a:rPr b="1" lang="lv-LV" sz="2400">
                <a:solidFill>
                  <a:srgbClr val="E12227"/>
                </a:solidFill>
                <a:latin typeface="Calibri"/>
                <a:ea typeface="Calibri"/>
                <a:cs typeface="Calibri"/>
                <a:sym typeface="Calibri"/>
              </a:rPr>
              <a:t>Vispārinātas digitālās valodas trūkums:</a:t>
            </a:r>
            <a:r>
              <a:rPr lang="lv-LV" sz="2400">
                <a:solidFill>
                  <a:schemeClr val="dk1"/>
                </a:solidFill>
                <a:latin typeface="Calibri"/>
                <a:ea typeface="Calibri"/>
                <a:cs typeface="Calibri"/>
                <a:sym typeface="Calibri"/>
              </a:rPr>
              <a:t> </a:t>
            </a:r>
            <a:r>
              <a:rPr lang="lv-LV" sz="2400">
                <a:solidFill>
                  <a:srgbClr val="243255"/>
                </a:solidFill>
                <a:latin typeface="Calibri"/>
                <a:ea typeface="Calibri"/>
                <a:cs typeface="Calibri"/>
                <a:sym typeface="Calibri"/>
              </a:rPr>
              <a:t>digitālā valoda ir pavisam nesen, salīdzinot ar tradicionālās valodas vēsturi, kuru mēs visi zinām un esam apguvuši. Attiecībā uz šo jauno digitālo valodu joprojām nav noteikts kopējs oficiāls pamats tam, ka mēs visi varam sekot un interpretēt saskaņā ar kopēju standartu, kas var izraisīt dažādas interpretācijas.</a:t>
            </a:r>
            <a:endParaRPr sz="2400">
              <a:solidFill>
                <a:schemeClr val="dk1"/>
              </a:solidFill>
              <a:latin typeface="Calibri"/>
              <a:ea typeface="Calibri"/>
              <a:cs typeface="Calibri"/>
              <a:sym typeface="Calibri"/>
            </a:endParaRPr>
          </a:p>
        </p:txBody>
      </p:sp>
      <p:sp>
        <p:nvSpPr>
          <p:cNvPr id="257" name="Google Shape;257;p11"/>
          <p:cNvSpPr txBox="1"/>
          <p:nvPr/>
        </p:nvSpPr>
        <p:spPr>
          <a:xfrm>
            <a:off x="14630400" y="647700"/>
            <a:ext cx="32214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lv-LV" sz="4800">
                <a:solidFill>
                  <a:srgbClr val="152D54"/>
                </a:solidFill>
                <a:latin typeface="Calibri"/>
                <a:ea typeface="Calibri"/>
                <a:cs typeface="Calibri"/>
                <a:sym typeface="Calibri"/>
              </a:rPr>
              <a:t>2. </a:t>
            </a:r>
            <a:r>
              <a:rPr b="1" lang="lv-LV" sz="4800">
                <a:solidFill>
                  <a:srgbClr val="152D54"/>
                </a:solidFill>
                <a:latin typeface="Calibri"/>
                <a:ea typeface="Calibri"/>
                <a:cs typeface="Calibri"/>
                <a:sym typeface="Calibri"/>
              </a:rPr>
              <a:t>nodaļa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249"/>
                                        </p:tgtEl>
                                        <p:attrNameLst>
                                          <p:attrName>style.visibility</p:attrName>
                                        </p:attrNameLst>
                                      </p:cBhvr>
                                      <p:to>
                                        <p:strVal val="visible"/>
                                      </p:to>
                                    </p:set>
                                    <p:anim calcmode="lin" valueType="num">
                                      <p:cBhvr additive="base">
                                        <p:cTn dur="500"/>
                                        <p:tgtEl>
                                          <p:spTgt spid="249"/>
                                        </p:tgtEl>
                                        <p:attrNameLst>
                                          <p:attrName>ppt_w</p:attrName>
                                        </p:attrNameLst>
                                      </p:cBhvr>
                                      <p:tavLst>
                                        <p:tav fmla="" tm="0">
                                          <p:val>
                                            <p:strVal val="0"/>
                                          </p:val>
                                        </p:tav>
                                        <p:tav fmla="" tm="100000">
                                          <p:val>
                                            <p:strVal val="#ppt_w"/>
                                          </p:val>
                                        </p:tav>
                                      </p:tavLst>
                                    </p:anim>
                                    <p:anim calcmode="lin" valueType="num">
                                      <p:cBhvr additive="base">
                                        <p:cTn dur="500"/>
                                        <p:tgtEl>
                                          <p:spTgt spid="24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12"/>
          <p:cNvPicPr preferRelativeResize="0"/>
          <p:nvPr/>
        </p:nvPicPr>
        <p:blipFill rotWithShape="1">
          <a:blip r:embed="rId3">
            <a:alphaModFix/>
          </a:blip>
          <a:srcRect b="0" l="18152" r="17782" t="0"/>
          <a:stretch/>
        </p:blipFill>
        <p:spPr>
          <a:xfrm>
            <a:off x="12836684" y="2658419"/>
            <a:ext cx="5094647" cy="4970161"/>
          </a:xfrm>
          <a:prstGeom prst="rect">
            <a:avLst/>
          </a:prstGeom>
          <a:noFill/>
          <a:ln>
            <a:noFill/>
          </a:ln>
        </p:spPr>
      </p:pic>
      <p:sp>
        <p:nvSpPr>
          <p:cNvPr id="264" name="Google Shape;264;p12"/>
          <p:cNvSpPr txBox="1"/>
          <p:nvPr/>
        </p:nvSpPr>
        <p:spPr>
          <a:xfrm>
            <a:off x="633256" y="1728776"/>
            <a:ext cx="14454344" cy="1245213"/>
          </a:xfrm>
          <a:prstGeom prst="rect">
            <a:avLst/>
          </a:prstGeom>
          <a:noFill/>
          <a:ln>
            <a:noFill/>
          </a:ln>
        </p:spPr>
        <p:txBody>
          <a:bodyPr anchorCtr="0" anchor="t" bIns="0" lIns="0" spcFirstLastPara="1" rIns="0" wrap="square" tIns="13950">
            <a:spAutoFit/>
          </a:bodyPr>
          <a:lstStyle/>
          <a:p>
            <a:pPr indent="0" lvl="0" marL="228600" marR="0" rtl="0" algn="l">
              <a:spcBef>
                <a:spcPts val="0"/>
              </a:spcBef>
              <a:spcAft>
                <a:spcPts val="0"/>
              </a:spcAft>
              <a:buNone/>
            </a:pPr>
            <a:r>
              <a:rPr b="1" lang="lv-LV" sz="4000">
                <a:solidFill>
                  <a:srgbClr val="243255"/>
                </a:solidFill>
                <a:latin typeface="Calibri"/>
                <a:ea typeface="Calibri"/>
                <a:cs typeface="Calibri"/>
                <a:sym typeface="Calibri"/>
              </a:rPr>
              <a:t>Jūsu komunikācijas prasmju attīstīšana digitālajā vidē. Praktiska pamācība.</a:t>
            </a:r>
            <a:endParaRPr sz="4000">
              <a:solidFill>
                <a:schemeClr val="dk1"/>
              </a:solidFill>
              <a:latin typeface="Times New Roman"/>
              <a:ea typeface="Times New Roman"/>
              <a:cs typeface="Times New Roman"/>
              <a:sym typeface="Times New Roman"/>
            </a:endParaRPr>
          </a:p>
        </p:txBody>
      </p:sp>
      <p:sp>
        <p:nvSpPr>
          <p:cNvPr id="265" name="Google Shape;265;p12"/>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266" name="Google Shape;266;p12"/>
          <p:cNvPicPr preferRelativeResize="0"/>
          <p:nvPr/>
        </p:nvPicPr>
        <p:blipFill rotWithShape="1">
          <a:blip r:embed="rId4">
            <a:alphaModFix/>
          </a:blip>
          <a:srcRect b="0" l="0" r="0" t="0"/>
          <a:stretch/>
        </p:blipFill>
        <p:spPr>
          <a:xfrm>
            <a:off x="1370414" y="8943014"/>
            <a:ext cx="1684513" cy="481167"/>
          </a:xfrm>
          <a:prstGeom prst="rect">
            <a:avLst/>
          </a:prstGeom>
          <a:noFill/>
          <a:ln>
            <a:noFill/>
          </a:ln>
        </p:spPr>
      </p:pic>
      <p:pic>
        <p:nvPicPr>
          <p:cNvPr id="267" name="Google Shape;267;p12"/>
          <p:cNvPicPr preferRelativeResize="0"/>
          <p:nvPr/>
        </p:nvPicPr>
        <p:blipFill rotWithShape="1">
          <a:blip r:embed="rId5">
            <a:alphaModFix/>
          </a:blip>
          <a:srcRect b="0" l="0" r="0" t="0"/>
          <a:stretch/>
        </p:blipFill>
        <p:spPr>
          <a:xfrm>
            <a:off x="228600" y="8912117"/>
            <a:ext cx="1066800" cy="512064"/>
          </a:xfrm>
          <a:prstGeom prst="rect">
            <a:avLst/>
          </a:prstGeom>
          <a:noFill/>
          <a:ln>
            <a:noFill/>
          </a:ln>
        </p:spPr>
      </p:pic>
      <p:sp>
        <p:nvSpPr>
          <p:cNvPr id="268" name="Google Shape;268;p12"/>
          <p:cNvSpPr txBox="1"/>
          <p:nvPr/>
        </p:nvSpPr>
        <p:spPr>
          <a:xfrm>
            <a:off x="762000" y="3334750"/>
            <a:ext cx="11811000" cy="378565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lv-LV" sz="2400">
                <a:solidFill>
                  <a:srgbClr val="243255"/>
                </a:solidFill>
                <a:latin typeface="Calibri"/>
                <a:ea typeface="Calibri"/>
                <a:cs typeface="Calibri"/>
                <a:sym typeface="Calibri"/>
              </a:rPr>
              <a:t>Kā esam novērojuši iepriekš, virtuālās darba grupas ir pakļautas vairākām grūtībām, kas bieži vien palēnina darbu un kavē pienācīgu progresu. Lai šīs neērtības neietekmētu darba grupu, tās projektus un mērķus, ir svarīgi izstrādāt stratēģijas, lai zinātu, kā tās pārvarēt.</a:t>
            </a:r>
            <a:endParaRPr/>
          </a:p>
          <a:p>
            <a:pPr indent="0" lvl="0" marL="0" marR="0" rtl="0" algn="just">
              <a:spcBef>
                <a:spcPts val="0"/>
              </a:spcBef>
              <a:spcAft>
                <a:spcPts val="0"/>
              </a:spcAft>
              <a:buNone/>
            </a:pPr>
            <a:r>
              <a:t/>
            </a:r>
            <a:endParaRPr sz="2400">
              <a:solidFill>
                <a:srgbClr val="243255"/>
              </a:solidFill>
              <a:latin typeface="Calibri"/>
              <a:ea typeface="Calibri"/>
              <a:cs typeface="Calibri"/>
              <a:sym typeface="Calibri"/>
            </a:endParaRPr>
          </a:p>
          <a:p>
            <a:pPr indent="0" lvl="0" marL="0" marR="0" rtl="0" algn="just">
              <a:spcBef>
                <a:spcPts val="0"/>
              </a:spcBef>
              <a:spcAft>
                <a:spcPts val="0"/>
              </a:spcAft>
              <a:buNone/>
            </a:pPr>
            <a:r>
              <a:rPr lang="lv-LV" sz="2400">
                <a:solidFill>
                  <a:srgbClr val="243255"/>
                </a:solidFill>
                <a:latin typeface="Calibri"/>
                <a:ea typeface="Calibri"/>
                <a:cs typeface="Calibri"/>
                <a:sym typeface="Calibri"/>
              </a:rPr>
              <a:t>Uzstājīga saziņa digitālajā darbavietā ir ļoti svarīga profesionālo mērķu sasniegšanai gan individuāli, gan komandas ietvaros, kā arī visās uzņēmējdarbības komunikācijas jomās, sākot no vadības līdz saziņai starp darbiniekiem vai ar klientiem.</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69" name="Google Shape;269;p12"/>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Efektīva saziņa digitālajā vidē</a:t>
            </a:r>
            <a:endParaRPr sz="4000">
              <a:solidFill>
                <a:srgbClr val="E12227"/>
              </a:solidFill>
              <a:latin typeface="Calibri"/>
              <a:ea typeface="Calibri"/>
              <a:cs typeface="Calibri"/>
              <a:sym typeface="Calibri"/>
            </a:endParaRPr>
          </a:p>
        </p:txBody>
      </p:sp>
      <p:sp>
        <p:nvSpPr>
          <p:cNvPr id="270" name="Google Shape;270;p12"/>
          <p:cNvSpPr txBox="1"/>
          <p:nvPr/>
        </p:nvSpPr>
        <p:spPr>
          <a:xfrm>
            <a:off x="14630400" y="647700"/>
            <a:ext cx="32214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lv-LV" sz="4800">
                <a:solidFill>
                  <a:srgbClr val="152D54"/>
                </a:solidFill>
                <a:latin typeface="Calibri"/>
                <a:ea typeface="Calibri"/>
                <a:cs typeface="Calibri"/>
                <a:sym typeface="Calibri"/>
              </a:rPr>
              <a:t>2. </a:t>
            </a:r>
            <a:r>
              <a:rPr b="1" lang="lv-LV" sz="4800">
                <a:solidFill>
                  <a:srgbClr val="152D54"/>
                </a:solidFill>
                <a:latin typeface="Calibri"/>
                <a:ea typeface="Calibri"/>
                <a:cs typeface="Calibri"/>
                <a:sym typeface="Calibri"/>
              </a:rPr>
              <a:t>nodaļa</a:t>
            </a:r>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500"/>
                                        <p:tgtEl>
                                          <p:spTgt spid="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3"/>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277" name="Google Shape;277;p13"/>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78" name="Google Shape;278;p13"/>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279" name="Google Shape;279;p13"/>
          <p:cNvSpPr txBox="1"/>
          <p:nvPr/>
        </p:nvSpPr>
        <p:spPr>
          <a:xfrm>
            <a:off x="903420" y="1866900"/>
            <a:ext cx="8763000"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lv-LV" sz="2400">
                <a:solidFill>
                  <a:srgbClr val="243255"/>
                </a:solidFill>
                <a:latin typeface="Calibri"/>
                <a:ea typeface="Calibri"/>
                <a:cs typeface="Calibri"/>
                <a:sym typeface="Calibri"/>
              </a:rPr>
              <a:t>Uzstājīga komunikācija ir efektīva komunikācija, kas caur saskaņotību, cieņu pret sevi un citiem, sapratni, aktīvu noklausīšanos, godīgumu un skaidrību iegūst vēstījumu visiedarbīgākajā un praktiskākajā veidā. Šis prasmes veids, kas ir neaizstājams darba vidē, ietekmē gan profesionālo sniegumu, gan indivīda personisko labklājību.</a:t>
            </a:r>
            <a:endParaRPr sz="2400">
              <a:solidFill>
                <a:schemeClr val="dk1"/>
              </a:solidFill>
              <a:latin typeface="Times New Roman"/>
              <a:ea typeface="Times New Roman"/>
              <a:cs typeface="Times New Roman"/>
              <a:sym typeface="Times New Roman"/>
            </a:endParaRPr>
          </a:p>
        </p:txBody>
      </p:sp>
      <p:sp>
        <p:nvSpPr>
          <p:cNvPr id="280" name="Google Shape;280;p13"/>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Efektīva saziņa digitālajā vidē</a:t>
            </a:r>
            <a:endParaRPr sz="4000">
              <a:solidFill>
                <a:srgbClr val="E12227"/>
              </a:solidFill>
              <a:latin typeface="Calibri"/>
              <a:ea typeface="Calibri"/>
              <a:cs typeface="Calibri"/>
              <a:sym typeface="Calibri"/>
            </a:endParaRPr>
          </a:p>
        </p:txBody>
      </p:sp>
      <p:pic>
        <p:nvPicPr>
          <p:cNvPr id="281" name="Google Shape;281;p13"/>
          <p:cNvPicPr preferRelativeResize="0"/>
          <p:nvPr/>
        </p:nvPicPr>
        <p:blipFill rotWithShape="1">
          <a:blip r:embed="rId5">
            <a:alphaModFix/>
          </a:blip>
          <a:srcRect b="0" l="0" r="0" t="0"/>
          <a:stretch/>
        </p:blipFill>
        <p:spPr>
          <a:xfrm>
            <a:off x="7762582" y="2482323"/>
            <a:ext cx="10770764" cy="6058555"/>
          </a:xfrm>
          <a:prstGeom prst="rect">
            <a:avLst/>
          </a:prstGeom>
          <a:noFill/>
          <a:ln>
            <a:noFill/>
          </a:ln>
        </p:spPr>
      </p:pic>
      <p:sp>
        <p:nvSpPr>
          <p:cNvPr id="282" name="Google Shape;282;p13"/>
          <p:cNvSpPr txBox="1"/>
          <p:nvPr/>
        </p:nvSpPr>
        <p:spPr>
          <a:xfrm>
            <a:off x="14630400" y="647700"/>
            <a:ext cx="32214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lang="lv-LV" sz="4800">
                <a:solidFill>
                  <a:srgbClr val="152D54"/>
                </a:solidFill>
                <a:latin typeface="Calibri"/>
                <a:ea typeface="Calibri"/>
                <a:cs typeface="Calibri"/>
                <a:sym typeface="Calibri"/>
              </a:rPr>
              <a:t>3</a:t>
            </a:r>
            <a:r>
              <a:rPr b="1" i="0" lang="lv-LV" sz="4800">
                <a:solidFill>
                  <a:srgbClr val="152D54"/>
                </a:solidFill>
                <a:latin typeface="Calibri"/>
                <a:ea typeface="Calibri"/>
                <a:cs typeface="Calibri"/>
                <a:sym typeface="Calibri"/>
              </a:rPr>
              <a:t>. </a:t>
            </a:r>
            <a:r>
              <a:rPr b="1" lang="lv-LV" sz="4800">
                <a:solidFill>
                  <a:srgbClr val="152D54"/>
                </a:solidFill>
                <a:latin typeface="Calibri"/>
                <a:ea typeface="Calibri"/>
                <a:cs typeface="Calibri"/>
                <a:sym typeface="Calibri"/>
              </a:rPr>
              <a:t>nodaļa</a:t>
            </a:r>
            <a:endParaRPr/>
          </a:p>
        </p:txBody>
      </p:sp>
    </p:spTree>
  </p:cSld>
  <p:clrMapOvr>
    <a:masterClrMapping/>
  </p:clrMapOvr>
  <mc:AlternateContent>
    <mc:Choice Requires="p14">
      <p:transition spd="slow" p14:dur="9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822"/>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4"/>
          <p:cNvSpPr txBox="1"/>
          <p:nvPr/>
        </p:nvSpPr>
        <p:spPr>
          <a:xfrm>
            <a:off x="228600" y="9563100"/>
            <a:ext cx="125730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6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600">
              <a:solidFill>
                <a:schemeClr val="lt1"/>
              </a:solidFill>
              <a:latin typeface="Arial"/>
              <a:ea typeface="Arial"/>
              <a:cs typeface="Arial"/>
              <a:sym typeface="Arial"/>
            </a:endParaRPr>
          </a:p>
        </p:txBody>
      </p:sp>
      <p:pic>
        <p:nvPicPr>
          <p:cNvPr id="289" name="Google Shape;289;p14"/>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90" name="Google Shape;290;p14"/>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grpSp>
        <p:nvGrpSpPr>
          <p:cNvPr id="291" name="Google Shape;291;p14"/>
          <p:cNvGrpSpPr/>
          <p:nvPr/>
        </p:nvGrpSpPr>
        <p:grpSpPr>
          <a:xfrm>
            <a:off x="903420" y="2968487"/>
            <a:ext cx="10285180" cy="2530256"/>
            <a:chOff x="0" y="22362"/>
            <a:chExt cx="10285180" cy="2530256"/>
          </a:xfrm>
        </p:grpSpPr>
        <p:sp>
          <p:nvSpPr>
            <p:cNvPr id="292" name="Google Shape;292;p14"/>
            <p:cNvSpPr/>
            <p:nvPr/>
          </p:nvSpPr>
          <p:spPr>
            <a:xfrm>
              <a:off x="0" y="992607"/>
              <a:ext cx="9894132" cy="254382"/>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4"/>
            <p:cNvSpPr/>
            <p:nvPr/>
          </p:nvSpPr>
          <p:spPr>
            <a:xfrm>
              <a:off x="685678" y="22362"/>
              <a:ext cx="9599502" cy="1191645"/>
            </a:xfrm>
            <a:prstGeom prst="roundRect">
              <a:avLst>
                <a:gd fmla="val 16667"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4"/>
            <p:cNvSpPr txBox="1"/>
            <p:nvPr/>
          </p:nvSpPr>
          <p:spPr>
            <a:xfrm>
              <a:off x="743849" y="80533"/>
              <a:ext cx="9483160" cy="1075303"/>
            </a:xfrm>
            <a:prstGeom prst="rect">
              <a:avLst/>
            </a:prstGeom>
            <a:noFill/>
            <a:ln>
              <a:noFill/>
            </a:ln>
          </p:spPr>
          <p:txBody>
            <a:bodyPr anchorCtr="0" anchor="ctr" bIns="0" lIns="363175" spcFirstLastPara="1" rIns="363175" wrap="square" tIns="0">
              <a:noAutofit/>
            </a:bodyPr>
            <a:lstStyle/>
            <a:p>
              <a:pPr indent="0" lvl="0" marL="0" marR="0" rtl="0" algn="l">
                <a:lnSpc>
                  <a:spcPct val="90000"/>
                </a:lnSpc>
                <a:spcBef>
                  <a:spcPts val="0"/>
                </a:spcBef>
                <a:spcAft>
                  <a:spcPts val="0"/>
                </a:spcAft>
                <a:buClr>
                  <a:schemeClr val="lt1"/>
                </a:buClr>
                <a:buSzPts val="2400"/>
                <a:buFont typeface="Calibri"/>
                <a:buNone/>
              </a:pPr>
              <a:r>
                <a:rPr lang="lv-LV" sz="2400">
                  <a:solidFill>
                    <a:schemeClr val="lt1"/>
                  </a:solidFill>
                  <a:latin typeface="Calibri"/>
                  <a:ea typeface="Calibri"/>
                  <a:cs typeface="Calibri"/>
                  <a:sym typeface="Calibri"/>
                </a:rPr>
                <a:t>• Aktīva uzklausīšana un līdzdalības veicināšana abpusējā veidā.</a:t>
              </a:r>
              <a:endParaRPr sz="2400">
                <a:solidFill>
                  <a:schemeClr val="lt1"/>
                </a:solidFill>
                <a:latin typeface="Calibri"/>
                <a:ea typeface="Calibri"/>
                <a:cs typeface="Calibri"/>
                <a:sym typeface="Calibri"/>
              </a:endParaRPr>
            </a:p>
          </p:txBody>
        </p:sp>
        <p:sp>
          <p:nvSpPr>
            <p:cNvPr id="295" name="Google Shape;295;p14"/>
            <p:cNvSpPr/>
            <p:nvPr/>
          </p:nvSpPr>
          <p:spPr>
            <a:xfrm>
              <a:off x="0" y="2298236"/>
              <a:ext cx="9894132" cy="254382"/>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4"/>
            <p:cNvSpPr/>
            <p:nvPr/>
          </p:nvSpPr>
          <p:spPr>
            <a:xfrm>
              <a:off x="685678" y="1327990"/>
              <a:ext cx="9599502" cy="1191645"/>
            </a:xfrm>
            <a:prstGeom prst="roundRect">
              <a:avLst>
                <a:gd fmla="val 16667"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4"/>
            <p:cNvSpPr txBox="1"/>
            <p:nvPr/>
          </p:nvSpPr>
          <p:spPr>
            <a:xfrm>
              <a:off x="743849" y="1386161"/>
              <a:ext cx="9483160" cy="1075303"/>
            </a:xfrm>
            <a:prstGeom prst="rect">
              <a:avLst/>
            </a:prstGeom>
            <a:noFill/>
            <a:ln>
              <a:noFill/>
            </a:ln>
          </p:spPr>
          <p:txBody>
            <a:bodyPr anchorCtr="0" anchor="ctr" bIns="0" lIns="363175" spcFirstLastPara="1" rIns="363175" wrap="square" tIns="0">
              <a:noAutofit/>
            </a:bodyPr>
            <a:lstStyle/>
            <a:p>
              <a:pPr indent="0" lvl="0" marL="0" marR="0" rtl="0" algn="l">
                <a:lnSpc>
                  <a:spcPct val="90000"/>
                </a:lnSpc>
                <a:spcBef>
                  <a:spcPts val="0"/>
                </a:spcBef>
                <a:spcAft>
                  <a:spcPts val="0"/>
                </a:spcAft>
                <a:buClr>
                  <a:schemeClr val="lt1"/>
                </a:buClr>
                <a:buSzPts val="2400"/>
                <a:buFont typeface="Calibri"/>
                <a:buNone/>
              </a:pPr>
              <a:r>
                <a:rPr lang="lv-LV" sz="2400">
                  <a:solidFill>
                    <a:schemeClr val="lt1"/>
                  </a:solidFill>
                  <a:latin typeface="Calibri"/>
                  <a:ea typeface="Calibri"/>
                  <a:cs typeface="Calibri"/>
                  <a:sym typeface="Calibri"/>
                </a:rPr>
                <a:t>• Šķēršļu, kas kavē saziņu gan individuāli, gan darba grupā, identificēšana</a:t>
              </a:r>
              <a:endParaRPr sz="2400">
                <a:solidFill>
                  <a:schemeClr val="lt1"/>
                </a:solidFill>
                <a:latin typeface="Calibri"/>
                <a:ea typeface="Calibri"/>
                <a:cs typeface="Calibri"/>
                <a:sym typeface="Calibri"/>
              </a:endParaRPr>
            </a:p>
          </p:txBody>
        </p:sp>
      </p:grpSp>
      <p:sp>
        <p:nvSpPr>
          <p:cNvPr id="298" name="Google Shape;298;p14"/>
          <p:cNvSpPr txBox="1"/>
          <p:nvPr/>
        </p:nvSpPr>
        <p:spPr>
          <a:xfrm>
            <a:off x="903420" y="708614"/>
            <a:ext cx="12244544" cy="691215"/>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400">
                <a:solidFill>
                  <a:srgbClr val="E12227"/>
                </a:solidFill>
                <a:latin typeface="Calibri"/>
                <a:ea typeface="Calibri"/>
                <a:cs typeface="Calibri"/>
                <a:sym typeface="Calibri"/>
              </a:rPr>
              <a:t>Efektīva saziņa digitālajā vidē</a:t>
            </a:r>
            <a:endParaRPr sz="4400">
              <a:solidFill>
                <a:srgbClr val="E12227"/>
              </a:solidFill>
              <a:latin typeface="Calibri"/>
              <a:ea typeface="Calibri"/>
              <a:cs typeface="Calibri"/>
              <a:sym typeface="Calibri"/>
            </a:endParaRPr>
          </a:p>
        </p:txBody>
      </p:sp>
      <p:sp>
        <p:nvSpPr>
          <p:cNvPr id="299" name="Google Shape;299;p14"/>
          <p:cNvSpPr txBox="1"/>
          <p:nvPr/>
        </p:nvSpPr>
        <p:spPr>
          <a:xfrm>
            <a:off x="903420" y="1943100"/>
            <a:ext cx="915498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lv-LV" sz="3200">
                <a:solidFill>
                  <a:srgbClr val="243255"/>
                </a:solidFill>
                <a:latin typeface="Calibri"/>
                <a:ea typeface="Calibri"/>
                <a:cs typeface="Calibri"/>
                <a:sym typeface="Calibri"/>
              </a:rPr>
              <a:t>Aplūkosim pamatdarbības pārliecinātai saziņai:</a:t>
            </a:r>
            <a:endParaRPr sz="3200">
              <a:solidFill>
                <a:srgbClr val="243255"/>
              </a:solidFill>
              <a:latin typeface="Calibri"/>
              <a:ea typeface="Calibri"/>
              <a:cs typeface="Calibri"/>
              <a:sym typeface="Calibri"/>
            </a:endParaRPr>
          </a:p>
        </p:txBody>
      </p:sp>
      <p:grpSp>
        <p:nvGrpSpPr>
          <p:cNvPr id="300" name="Google Shape;300;p14"/>
          <p:cNvGrpSpPr/>
          <p:nvPr/>
        </p:nvGrpSpPr>
        <p:grpSpPr>
          <a:xfrm>
            <a:off x="903420" y="5676917"/>
            <a:ext cx="10285180" cy="2192889"/>
            <a:chOff x="0" y="16892"/>
            <a:chExt cx="10285180" cy="2192889"/>
          </a:xfrm>
        </p:grpSpPr>
        <p:sp>
          <p:nvSpPr>
            <p:cNvPr id="301" name="Google Shape;301;p14"/>
            <p:cNvSpPr/>
            <p:nvPr/>
          </p:nvSpPr>
          <p:spPr>
            <a:xfrm>
              <a:off x="0" y="857772"/>
              <a:ext cx="9894132" cy="220464"/>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4"/>
            <p:cNvSpPr/>
            <p:nvPr/>
          </p:nvSpPr>
          <p:spPr>
            <a:xfrm>
              <a:off x="685678" y="16892"/>
              <a:ext cx="9599502" cy="1032759"/>
            </a:xfrm>
            <a:prstGeom prst="roundRect">
              <a:avLst>
                <a:gd fmla="val 16667"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4"/>
            <p:cNvSpPr txBox="1"/>
            <p:nvPr/>
          </p:nvSpPr>
          <p:spPr>
            <a:xfrm>
              <a:off x="736093" y="67307"/>
              <a:ext cx="9498672" cy="931929"/>
            </a:xfrm>
            <a:prstGeom prst="rect">
              <a:avLst/>
            </a:prstGeom>
            <a:noFill/>
            <a:ln>
              <a:noFill/>
            </a:ln>
          </p:spPr>
          <p:txBody>
            <a:bodyPr anchorCtr="0" anchor="ctr" bIns="0" lIns="363175" spcFirstLastPara="1" rIns="363175" wrap="square" tIns="0">
              <a:noAutofit/>
            </a:bodyPr>
            <a:lstStyle/>
            <a:p>
              <a:pPr indent="0" lvl="0" marL="0" marR="0" rtl="0" algn="l">
                <a:lnSpc>
                  <a:spcPct val="90000"/>
                </a:lnSpc>
                <a:spcBef>
                  <a:spcPts val="0"/>
                </a:spcBef>
                <a:spcAft>
                  <a:spcPts val="0"/>
                </a:spcAft>
                <a:buClr>
                  <a:schemeClr val="lt1"/>
                </a:buClr>
                <a:buSzPts val="2400"/>
                <a:buFont typeface="Calibri"/>
                <a:buNone/>
              </a:pPr>
              <a:r>
                <a:rPr lang="lv-LV" sz="2400">
                  <a:solidFill>
                    <a:schemeClr val="lt1"/>
                  </a:solidFill>
                  <a:latin typeface="Calibri"/>
                  <a:ea typeface="Calibri"/>
                  <a:cs typeface="Calibri"/>
                  <a:sym typeface="Calibri"/>
                </a:rPr>
                <a:t>• Apzināto šķēršļu novēršana, lai uzlabotu saziņu.</a:t>
              </a:r>
              <a:endParaRPr sz="2400">
                <a:solidFill>
                  <a:schemeClr val="lt1"/>
                </a:solidFill>
                <a:latin typeface="Calibri"/>
                <a:ea typeface="Calibri"/>
                <a:cs typeface="Calibri"/>
                <a:sym typeface="Calibri"/>
              </a:endParaRPr>
            </a:p>
          </p:txBody>
        </p:sp>
        <p:sp>
          <p:nvSpPr>
            <p:cNvPr id="304" name="Google Shape;304;p14"/>
            <p:cNvSpPr/>
            <p:nvPr/>
          </p:nvSpPr>
          <p:spPr>
            <a:xfrm>
              <a:off x="0" y="1989317"/>
              <a:ext cx="9894132" cy="220464"/>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4"/>
            <p:cNvSpPr/>
            <p:nvPr/>
          </p:nvSpPr>
          <p:spPr>
            <a:xfrm>
              <a:off x="685678" y="1148437"/>
              <a:ext cx="9599502" cy="1032759"/>
            </a:xfrm>
            <a:prstGeom prst="roundRect">
              <a:avLst>
                <a:gd fmla="val 16667"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4"/>
            <p:cNvSpPr txBox="1"/>
            <p:nvPr/>
          </p:nvSpPr>
          <p:spPr>
            <a:xfrm>
              <a:off x="736093" y="1198852"/>
              <a:ext cx="9498672" cy="931929"/>
            </a:xfrm>
            <a:prstGeom prst="rect">
              <a:avLst/>
            </a:prstGeom>
            <a:noFill/>
            <a:ln>
              <a:noFill/>
            </a:ln>
          </p:spPr>
          <p:txBody>
            <a:bodyPr anchorCtr="0" anchor="ctr" bIns="0" lIns="363175" spcFirstLastPara="1" rIns="363175" wrap="square" tIns="0">
              <a:noAutofit/>
            </a:bodyPr>
            <a:lstStyle/>
            <a:p>
              <a:pPr indent="0" lvl="0" marL="0" marR="0" rtl="0" algn="l">
                <a:lnSpc>
                  <a:spcPct val="90000"/>
                </a:lnSpc>
                <a:spcBef>
                  <a:spcPts val="0"/>
                </a:spcBef>
                <a:spcAft>
                  <a:spcPts val="0"/>
                </a:spcAft>
                <a:buClr>
                  <a:schemeClr val="lt1"/>
                </a:buClr>
                <a:buSzPts val="2400"/>
                <a:buFont typeface="Calibri"/>
                <a:buNone/>
              </a:pPr>
              <a:r>
                <a:rPr lang="lv-LV" sz="2400">
                  <a:solidFill>
                    <a:schemeClr val="lt1"/>
                  </a:solidFill>
                  <a:latin typeface="Calibri"/>
                  <a:ea typeface="Calibri"/>
                  <a:cs typeface="Calibri"/>
                  <a:sym typeface="Calibri"/>
                </a:rPr>
                <a:t>• Individuālas un grupu stratēģijas izveidošana, lai novērstu konstatētās komunikācijas problēmas.</a:t>
              </a:r>
              <a:endParaRPr sz="2400">
                <a:solidFill>
                  <a:schemeClr val="lt1"/>
                </a:solidFill>
                <a:latin typeface="Calibri"/>
                <a:ea typeface="Calibri"/>
                <a:cs typeface="Calibri"/>
                <a:sym typeface="Calibri"/>
              </a:endParaRPr>
            </a:p>
          </p:txBody>
        </p:sp>
      </p:grpSp>
      <p:sp>
        <p:nvSpPr>
          <p:cNvPr id="307" name="Google Shape;307;p14"/>
          <p:cNvSpPr txBox="1"/>
          <p:nvPr/>
        </p:nvSpPr>
        <p:spPr>
          <a:xfrm>
            <a:off x="14630400" y="647700"/>
            <a:ext cx="32214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lang="lv-LV" sz="4800">
                <a:solidFill>
                  <a:srgbClr val="152D54"/>
                </a:solidFill>
                <a:latin typeface="Calibri"/>
                <a:ea typeface="Calibri"/>
                <a:cs typeface="Calibri"/>
                <a:sym typeface="Calibri"/>
              </a:rPr>
              <a:t>3</a:t>
            </a:r>
            <a:r>
              <a:rPr b="1" i="0" lang="lv-LV" sz="4800">
                <a:solidFill>
                  <a:srgbClr val="152D54"/>
                </a:solidFill>
                <a:latin typeface="Calibri"/>
                <a:ea typeface="Calibri"/>
                <a:cs typeface="Calibri"/>
                <a:sym typeface="Calibri"/>
              </a:rPr>
              <a:t>. </a:t>
            </a:r>
            <a:r>
              <a:rPr b="1" lang="lv-LV" sz="4800">
                <a:solidFill>
                  <a:srgbClr val="152D54"/>
                </a:solidFill>
                <a:latin typeface="Calibri"/>
                <a:ea typeface="Calibri"/>
                <a:cs typeface="Calibri"/>
                <a:sym typeface="Calibri"/>
              </a:rPr>
              <a:t>nodaļa</a:t>
            </a:r>
            <a:endParaRPr/>
          </a:p>
        </p:txBody>
      </p:sp>
    </p:spTree>
  </p:cSld>
  <p:clrMapOvr>
    <a:masterClrMapping/>
  </p:clrMapOvr>
  <p:transition spd="slow" p14:dur="2500">
    <p:checke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5"/>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314" name="Google Shape;314;p15"/>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15" name="Google Shape;315;p15"/>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16" name="Google Shape;316;p15"/>
          <p:cNvSpPr txBox="1"/>
          <p:nvPr/>
        </p:nvSpPr>
        <p:spPr>
          <a:xfrm>
            <a:off x="762000" y="1588680"/>
            <a:ext cx="14173200" cy="19389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lv-LV" sz="2400">
                <a:solidFill>
                  <a:srgbClr val="243255"/>
                </a:solidFill>
                <a:latin typeface="Calibri"/>
                <a:ea typeface="Calibri"/>
                <a:cs typeface="Calibri"/>
                <a:sym typeface="Calibri"/>
              </a:rPr>
              <a:t>Zinot pārliecinātas saziņas pamatus, tagad aplūkosim dažus padomus mūsu komunikācijas prasmju uzlabošanai praktiskajā rokasgrāmatā »Komunikācijas uzlabošana digitālajā vidē»:</a:t>
            </a:r>
            <a:endParaRPr/>
          </a:p>
          <a:p>
            <a:pPr indent="0" lvl="0" marL="0" marR="0" rtl="0" algn="just">
              <a:spcBef>
                <a:spcPts val="0"/>
              </a:spcBef>
              <a:spcAft>
                <a:spcPts val="0"/>
              </a:spcAft>
              <a:buNone/>
            </a:pPr>
            <a:r>
              <a:t/>
            </a:r>
            <a:endParaRPr b="1" sz="2400">
              <a:solidFill>
                <a:srgbClr val="243255"/>
              </a:solidFill>
              <a:latin typeface="Calibri"/>
              <a:ea typeface="Calibri"/>
              <a:cs typeface="Calibri"/>
              <a:sym typeface="Calibri"/>
            </a:endParaRPr>
          </a:p>
          <a:p>
            <a:pPr indent="0" lvl="0" marL="0" marR="0" rtl="0" algn="l">
              <a:spcBef>
                <a:spcPts val="0"/>
              </a:spcBef>
              <a:spcAft>
                <a:spcPts val="0"/>
              </a:spcAft>
              <a:buNone/>
            </a:pPr>
            <a:r>
              <a:rPr b="1" lang="lv-LV" sz="2400">
                <a:solidFill>
                  <a:srgbClr val="243255"/>
                </a:solidFill>
                <a:latin typeface="Calibri"/>
                <a:ea typeface="Calibri"/>
                <a:cs typeface="Calibri"/>
                <a:sym typeface="Calibri"/>
              </a:rPr>
              <a:t>-</a:t>
            </a:r>
            <a:r>
              <a:rPr b="1" lang="lv-LV" sz="2400">
                <a:solidFill>
                  <a:schemeClr val="dk1"/>
                </a:solidFill>
                <a:latin typeface="Calibri"/>
                <a:ea typeface="Calibri"/>
                <a:cs typeface="Calibri"/>
                <a:sym typeface="Calibri"/>
              </a:rPr>
              <a:t> </a:t>
            </a:r>
            <a:r>
              <a:rPr b="1" lang="lv-LV" sz="2400">
                <a:solidFill>
                  <a:srgbClr val="E12227"/>
                </a:solidFill>
                <a:latin typeface="Calibri"/>
                <a:ea typeface="Calibri"/>
                <a:cs typeface="Calibri"/>
                <a:sym typeface="Calibri"/>
              </a:rPr>
              <a:t>No vadības perspektīvas:</a:t>
            </a:r>
            <a:endParaRPr sz="2400">
              <a:solidFill>
                <a:srgbClr val="E12227"/>
              </a:solidFill>
              <a:latin typeface="Calibri"/>
              <a:ea typeface="Calibri"/>
              <a:cs typeface="Calibri"/>
              <a:sym typeface="Calibri"/>
            </a:endParaRPr>
          </a:p>
          <a:p>
            <a:pPr indent="0" lvl="0" marL="0" marR="0" rtl="0" algn="l">
              <a:spcBef>
                <a:spcPts val="0"/>
              </a:spcBef>
              <a:spcAft>
                <a:spcPts val="0"/>
              </a:spcAft>
              <a:buNone/>
            </a:pPr>
            <a:r>
              <a:rPr lang="lv-LV" sz="2400">
                <a:solidFill>
                  <a:srgbClr val="243255"/>
                </a:solidFill>
                <a:latin typeface="Calibri"/>
                <a:ea typeface="Calibri"/>
                <a:cs typeface="Calibri"/>
                <a:sym typeface="Calibri"/>
              </a:rPr>
              <a:t> </a:t>
            </a:r>
            <a:endParaRPr sz="2400">
              <a:solidFill>
                <a:schemeClr val="dk1"/>
              </a:solidFill>
              <a:latin typeface="Times New Roman"/>
              <a:ea typeface="Times New Roman"/>
              <a:cs typeface="Times New Roman"/>
              <a:sym typeface="Times New Roman"/>
            </a:endParaRPr>
          </a:p>
        </p:txBody>
      </p:sp>
      <p:sp>
        <p:nvSpPr>
          <p:cNvPr id="317" name="Google Shape;317;p15"/>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Efektīva saziņa digitālajā vidē</a:t>
            </a:r>
            <a:endParaRPr sz="4000">
              <a:solidFill>
                <a:srgbClr val="E12227"/>
              </a:solidFill>
              <a:latin typeface="Calibri"/>
              <a:ea typeface="Calibri"/>
              <a:cs typeface="Calibri"/>
              <a:sym typeface="Calibri"/>
            </a:endParaRPr>
          </a:p>
        </p:txBody>
      </p:sp>
      <p:grpSp>
        <p:nvGrpSpPr>
          <p:cNvPr id="318" name="Google Shape;318;p15"/>
          <p:cNvGrpSpPr/>
          <p:nvPr/>
        </p:nvGrpSpPr>
        <p:grpSpPr>
          <a:xfrm>
            <a:off x="903420" y="3467100"/>
            <a:ext cx="11091212" cy="2751759"/>
            <a:chOff x="4225636" y="2788094"/>
            <a:chExt cx="10852599" cy="3068708"/>
          </a:xfrm>
        </p:grpSpPr>
        <p:sp>
          <p:nvSpPr>
            <p:cNvPr id="319" name="Google Shape;319;p15"/>
            <p:cNvSpPr/>
            <p:nvPr/>
          </p:nvSpPr>
          <p:spPr>
            <a:xfrm>
              <a:off x="4225636" y="3564290"/>
              <a:ext cx="10439976" cy="203506"/>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5"/>
            <p:cNvSpPr/>
            <p:nvPr/>
          </p:nvSpPr>
          <p:spPr>
            <a:xfrm>
              <a:off x="4949143" y="2788094"/>
              <a:ext cx="10129092" cy="953316"/>
            </a:xfrm>
            <a:custGeom>
              <a:rect b="b" l="l" r="r" t="t"/>
              <a:pathLst>
                <a:path extrusionOk="0" h="953316" w="9071468">
                  <a:moveTo>
                    <a:pt x="0" y="158889"/>
                  </a:moveTo>
                  <a:cubicBezTo>
                    <a:pt x="0" y="71137"/>
                    <a:pt x="71137" y="0"/>
                    <a:pt x="158889" y="0"/>
                  </a:cubicBezTo>
                  <a:lnTo>
                    <a:pt x="8912579" y="0"/>
                  </a:lnTo>
                  <a:cubicBezTo>
                    <a:pt x="9000331" y="0"/>
                    <a:pt x="9071468" y="71137"/>
                    <a:pt x="9071468" y="158889"/>
                  </a:cubicBezTo>
                  <a:lnTo>
                    <a:pt x="9071468" y="794427"/>
                  </a:lnTo>
                  <a:cubicBezTo>
                    <a:pt x="9071468" y="882179"/>
                    <a:pt x="9000331" y="953316"/>
                    <a:pt x="8912579" y="953316"/>
                  </a:cubicBezTo>
                  <a:lnTo>
                    <a:pt x="158889" y="953316"/>
                  </a:lnTo>
                  <a:cubicBezTo>
                    <a:pt x="71137" y="953316"/>
                    <a:pt x="0" y="882179"/>
                    <a:pt x="0" y="794427"/>
                  </a:cubicBezTo>
                  <a:lnTo>
                    <a:pt x="0" y="158889"/>
                  </a:lnTo>
                  <a:close/>
                </a:path>
              </a:pathLst>
            </a:custGeom>
            <a:solidFill>
              <a:schemeClr val="dk2"/>
            </a:solidFill>
            <a:ln cap="flat" cmpd="sng" w="25400">
              <a:solidFill>
                <a:schemeClr val="lt1"/>
              </a:solidFill>
              <a:prstDash val="solid"/>
              <a:round/>
              <a:headEnd len="sm" w="sm" type="none"/>
              <a:tailEnd len="sm" w="sm" type="none"/>
            </a:ln>
          </p:spPr>
          <p:txBody>
            <a:bodyPr anchorCtr="0" anchor="ctr" bIns="46525" lIns="389750" spcFirstLastPara="1" rIns="389750" wrap="square" tIns="46525">
              <a:noAutofit/>
            </a:bodyPr>
            <a:lstStyle/>
            <a:p>
              <a:pPr indent="0" lvl="0" marL="0" marR="0" rtl="0" algn="l">
                <a:lnSpc>
                  <a:spcPct val="90000"/>
                </a:lnSpc>
                <a:spcBef>
                  <a:spcPts val="0"/>
                </a:spcBef>
                <a:spcAft>
                  <a:spcPts val="0"/>
                </a:spcAft>
                <a:buClr>
                  <a:schemeClr val="lt1"/>
                </a:buClr>
                <a:buSzPts val="2400"/>
                <a:buFont typeface="Calibri"/>
                <a:buNone/>
              </a:pPr>
              <a:r>
                <a:rPr lang="lv-LV" sz="2400">
                  <a:solidFill>
                    <a:schemeClr val="lt1"/>
                  </a:solidFill>
                  <a:latin typeface="Calibri"/>
                  <a:ea typeface="Calibri"/>
                  <a:cs typeface="Calibri"/>
                  <a:sym typeface="Calibri"/>
                </a:rPr>
                <a:t>• Padarīt cilvēkam piemērotu virtuālo vidi.</a:t>
              </a:r>
              <a:endParaRPr sz="2400">
                <a:solidFill>
                  <a:schemeClr val="lt1"/>
                </a:solidFill>
                <a:latin typeface="Calibri"/>
                <a:ea typeface="Calibri"/>
                <a:cs typeface="Calibri"/>
                <a:sym typeface="Calibri"/>
              </a:endParaRPr>
            </a:p>
          </p:txBody>
        </p:sp>
        <p:sp>
          <p:nvSpPr>
            <p:cNvPr id="321" name="Google Shape;321;p15"/>
            <p:cNvSpPr/>
            <p:nvPr/>
          </p:nvSpPr>
          <p:spPr>
            <a:xfrm>
              <a:off x="4225636" y="4608793"/>
              <a:ext cx="10439976" cy="203506"/>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5"/>
            <p:cNvSpPr/>
            <p:nvPr/>
          </p:nvSpPr>
          <p:spPr>
            <a:xfrm>
              <a:off x="4949143" y="3832596"/>
              <a:ext cx="10129092" cy="953316"/>
            </a:xfrm>
            <a:custGeom>
              <a:rect b="b" l="l" r="r" t="t"/>
              <a:pathLst>
                <a:path extrusionOk="0" h="953316" w="9071468">
                  <a:moveTo>
                    <a:pt x="0" y="158889"/>
                  </a:moveTo>
                  <a:cubicBezTo>
                    <a:pt x="0" y="71137"/>
                    <a:pt x="71137" y="0"/>
                    <a:pt x="158889" y="0"/>
                  </a:cubicBezTo>
                  <a:lnTo>
                    <a:pt x="8912579" y="0"/>
                  </a:lnTo>
                  <a:cubicBezTo>
                    <a:pt x="9000331" y="0"/>
                    <a:pt x="9071468" y="71137"/>
                    <a:pt x="9071468" y="158889"/>
                  </a:cubicBezTo>
                  <a:lnTo>
                    <a:pt x="9071468" y="794427"/>
                  </a:lnTo>
                  <a:cubicBezTo>
                    <a:pt x="9071468" y="882179"/>
                    <a:pt x="9000331" y="953316"/>
                    <a:pt x="8912579" y="953316"/>
                  </a:cubicBezTo>
                  <a:lnTo>
                    <a:pt x="158889" y="953316"/>
                  </a:lnTo>
                  <a:cubicBezTo>
                    <a:pt x="71137" y="953316"/>
                    <a:pt x="0" y="882179"/>
                    <a:pt x="0" y="794427"/>
                  </a:cubicBezTo>
                  <a:lnTo>
                    <a:pt x="0" y="158889"/>
                  </a:lnTo>
                  <a:close/>
                </a:path>
              </a:pathLst>
            </a:custGeom>
            <a:solidFill>
              <a:schemeClr val="dk2"/>
            </a:solidFill>
            <a:ln cap="flat" cmpd="sng" w="25400">
              <a:solidFill>
                <a:schemeClr val="lt1"/>
              </a:solidFill>
              <a:prstDash val="solid"/>
              <a:round/>
              <a:headEnd len="sm" w="sm" type="none"/>
              <a:tailEnd len="sm" w="sm" type="none"/>
            </a:ln>
          </p:spPr>
          <p:txBody>
            <a:bodyPr anchorCtr="0" anchor="ctr" bIns="46525" lIns="389750" spcFirstLastPara="1" rIns="389750" wrap="square" tIns="46525">
              <a:noAutofit/>
            </a:bodyPr>
            <a:lstStyle/>
            <a:p>
              <a:pPr indent="0" lvl="0" marL="0" marR="0" rtl="0" algn="just">
                <a:lnSpc>
                  <a:spcPct val="90000"/>
                </a:lnSpc>
                <a:spcBef>
                  <a:spcPts val="0"/>
                </a:spcBef>
                <a:spcAft>
                  <a:spcPts val="0"/>
                </a:spcAft>
                <a:buClr>
                  <a:schemeClr val="lt1"/>
                </a:buClr>
                <a:buSzPts val="2400"/>
                <a:buFont typeface="Calibri"/>
                <a:buNone/>
              </a:pPr>
              <a:r>
                <a:rPr lang="lv-LV" sz="2400">
                  <a:solidFill>
                    <a:schemeClr val="lt1"/>
                  </a:solidFill>
                  <a:latin typeface="Calibri"/>
                  <a:ea typeface="Calibri"/>
                  <a:cs typeface="Calibri"/>
                  <a:sym typeface="Calibri"/>
                </a:rPr>
                <a:t>• Atvērt uzticamus saziņas kanālus virtuālajā vidē un iemācīt savai komandai izmantot šos kanālus savām vajadzībām.</a:t>
              </a:r>
              <a:endParaRPr sz="2400">
                <a:solidFill>
                  <a:schemeClr val="lt1"/>
                </a:solidFill>
                <a:latin typeface="Calibri"/>
                <a:ea typeface="Calibri"/>
                <a:cs typeface="Calibri"/>
                <a:sym typeface="Calibri"/>
              </a:endParaRPr>
            </a:p>
          </p:txBody>
        </p:sp>
        <p:sp>
          <p:nvSpPr>
            <p:cNvPr id="323" name="Google Shape;323;p15"/>
            <p:cNvSpPr/>
            <p:nvPr/>
          </p:nvSpPr>
          <p:spPr>
            <a:xfrm>
              <a:off x="4225636" y="5653296"/>
              <a:ext cx="10439976" cy="203506"/>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5"/>
            <p:cNvSpPr/>
            <p:nvPr/>
          </p:nvSpPr>
          <p:spPr>
            <a:xfrm>
              <a:off x="4949143" y="4877099"/>
              <a:ext cx="10129092" cy="953316"/>
            </a:xfrm>
            <a:custGeom>
              <a:rect b="b" l="l" r="r" t="t"/>
              <a:pathLst>
                <a:path extrusionOk="0" h="953316" w="9071468">
                  <a:moveTo>
                    <a:pt x="0" y="158889"/>
                  </a:moveTo>
                  <a:cubicBezTo>
                    <a:pt x="0" y="71137"/>
                    <a:pt x="71137" y="0"/>
                    <a:pt x="158889" y="0"/>
                  </a:cubicBezTo>
                  <a:lnTo>
                    <a:pt x="8912579" y="0"/>
                  </a:lnTo>
                  <a:cubicBezTo>
                    <a:pt x="9000331" y="0"/>
                    <a:pt x="9071468" y="71137"/>
                    <a:pt x="9071468" y="158889"/>
                  </a:cubicBezTo>
                  <a:lnTo>
                    <a:pt x="9071468" y="794427"/>
                  </a:lnTo>
                  <a:cubicBezTo>
                    <a:pt x="9071468" y="882179"/>
                    <a:pt x="9000331" y="953316"/>
                    <a:pt x="8912579" y="953316"/>
                  </a:cubicBezTo>
                  <a:lnTo>
                    <a:pt x="158889" y="953316"/>
                  </a:lnTo>
                  <a:cubicBezTo>
                    <a:pt x="71137" y="953316"/>
                    <a:pt x="0" y="882179"/>
                    <a:pt x="0" y="794427"/>
                  </a:cubicBezTo>
                  <a:lnTo>
                    <a:pt x="0" y="158889"/>
                  </a:lnTo>
                  <a:close/>
                </a:path>
              </a:pathLst>
            </a:custGeom>
            <a:solidFill>
              <a:schemeClr val="dk2"/>
            </a:solidFill>
            <a:ln cap="flat" cmpd="sng" w="25400">
              <a:solidFill>
                <a:schemeClr val="lt1"/>
              </a:solidFill>
              <a:prstDash val="solid"/>
              <a:round/>
              <a:headEnd len="sm" w="sm" type="none"/>
              <a:tailEnd len="sm" w="sm" type="none"/>
            </a:ln>
          </p:spPr>
          <p:txBody>
            <a:bodyPr anchorCtr="0" anchor="ctr" bIns="46525" lIns="389750" spcFirstLastPara="1" rIns="389750" wrap="square" tIns="46525">
              <a:noAutofit/>
            </a:bodyPr>
            <a:lstStyle/>
            <a:p>
              <a:pPr indent="0" lvl="0" marL="0" marR="0" rtl="0" algn="l">
                <a:lnSpc>
                  <a:spcPct val="90000"/>
                </a:lnSpc>
                <a:spcBef>
                  <a:spcPts val="0"/>
                </a:spcBef>
                <a:spcAft>
                  <a:spcPts val="0"/>
                </a:spcAft>
                <a:buClr>
                  <a:schemeClr val="lt1"/>
                </a:buClr>
                <a:buSzPts val="2400"/>
                <a:buFont typeface="Calibri"/>
                <a:buNone/>
              </a:pPr>
              <a:r>
                <a:rPr lang="lv-LV" sz="2400">
                  <a:solidFill>
                    <a:schemeClr val="lt1"/>
                  </a:solidFill>
                  <a:latin typeface="Calibri"/>
                  <a:ea typeface="Calibri"/>
                  <a:cs typeface="Calibri"/>
                  <a:sym typeface="Calibri"/>
                </a:rPr>
                <a:t>• Stiprināt motivāciju un uzticību darba komandā.</a:t>
              </a:r>
              <a:endParaRPr sz="2400">
                <a:solidFill>
                  <a:schemeClr val="lt1"/>
                </a:solidFill>
                <a:latin typeface="Calibri"/>
                <a:ea typeface="Calibri"/>
                <a:cs typeface="Calibri"/>
                <a:sym typeface="Calibri"/>
              </a:endParaRPr>
            </a:p>
          </p:txBody>
        </p:sp>
      </p:grpSp>
      <p:grpSp>
        <p:nvGrpSpPr>
          <p:cNvPr id="325" name="Google Shape;325;p15"/>
          <p:cNvGrpSpPr/>
          <p:nvPr/>
        </p:nvGrpSpPr>
        <p:grpSpPr>
          <a:xfrm>
            <a:off x="903420" y="6438987"/>
            <a:ext cx="11136180" cy="1671716"/>
            <a:chOff x="4225636" y="6022434"/>
            <a:chExt cx="10896600" cy="1864266"/>
          </a:xfrm>
        </p:grpSpPr>
        <p:sp>
          <p:nvSpPr>
            <p:cNvPr id="326" name="Google Shape;326;p15"/>
            <p:cNvSpPr/>
            <p:nvPr/>
          </p:nvSpPr>
          <p:spPr>
            <a:xfrm>
              <a:off x="4225636" y="7643503"/>
              <a:ext cx="10471179" cy="243197"/>
            </a:xfrm>
            <a:prstGeom prst="rect">
              <a:avLst/>
            </a:prstGeom>
            <a:no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5"/>
            <p:cNvSpPr/>
            <p:nvPr/>
          </p:nvSpPr>
          <p:spPr>
            <a:xfrm>
              <a:off x="4912154" y="7040697"/>
              <a:ext cx="10210082" cy="797467"/>
            </a:xfrm>
            <a:custGeom>
              <a:rect b="b" l="l" r="r" t="t"/>
              <a:pathLst>
                <a:path extrusionOk="0" h="177120" w="5339679">
                  <a:moveTo>
                    <a:pt x="0" y="29521"/>
                  </a:moveTo>
                  <a:cubicBezTo>
                    <a:pt x="0" y="13217"/>
                    <a:pt x="13217" y="0"/>
                    <a:pt x="29521" y="0"/>
                  </a:cubicBezTo>
                  <a:lnTo>
                    <a:pt x="5310158" y="0"/>
                  </a:lnTo>
                  <a:cubicBezTo>
                    <a:pt x="5326462" y="0"/>
                    <a:pt x="5339679" y="13217"/>
                    <a:pt x="5339679" y="29521"/>
                  </a:cubicBezTo>
                  <a:lnTo>
                    <a:pt x="5339679" y="147599"/>
                  </a:lnTo>
                  <a:cubicBezTo>
                    <a:pt x="5339679" y="163903"/>
                    <a:pt x="5326462" y="177120"/>
                    <a:pt x="5310158" y="177120"/>
                  </a:cubicBezTo>
                  <a:lnTo>
                    <a:pt x="29521" y="177120"/>
                  </a:lnTo>
                  <a:cubicBezTo>
                    <a:pt x="13217" y="177120"/>
                    <a:pt x="0" y="163903"/>
                    <a:pt x="0" y="147599"/>
                  </a:cubicBezTo>
                  <a:lnTo>
                    <a:pt x="0" y="29521"/>
                  </a:lnTo>
                  <a:close/>
                </a:path>
              </a:pathLst>
            </a:custGeom>
            <a:solidFill>
              <a:schemeClr val="dk2"/>
            </a:solidFill>
            <a:ln cap="flat" cmpd="sng" w="25400">
              <a:solidFill>
                <a:schemeClr val="lt1"/>
              </a:solidFill>
              <a:prstDash val="solid"/>
              <a:round/>
              <a:headEnd len="sm" w="sm" type="none"/>
              <a:tailEnd len="sm" w="sm" type="none"/>
            </a:ln>
          </p:spPr>
          <p:txBody>
            <a:bodyPr anchorCtr="0" anchor="ctr" bIns="8625" lIns="210450" spcFirstLastPara="1" rIns="210450" wrap="square" tIns="8625">
              <a:noAutofit/>
            </a:bodyPr>
            <a:lstStyle/>
            <a:p>
              <a:pPr indent="0" lvl="0" marL="0" marR="0" rtl="0" algn="l">
                <a:lnSpc>
                  <a:spcPct val="90000"/>
                </a:lnSpc>
                <a:spcBef>
                  <a:spcPts val="0"/>
                </a:spcBef>
                <a:spcAft>
                  <a:spcPts val="0"/>
                </a:spcAft>
                <a:buClr>
                  <a:schemeClr val="lt1"/>
                </a:buClr>
                <a:buSzPts val="2400"/>
                <a:buFont typeface="Calibri"/>
                <a:buNone/>
              </a:pPr>
              <a:r>
                <a:rPr lang="lv-LV" sz="2400">
                  <a:solidFill>
                    <a:schemeClr val="lt1"/>
                  </a:solidFill>
                  <a:latin typeface="Calibri"/>
                  <a:ea typeface="Calibri"/>
                  <a:cs typeface="Calibri"/>
                  <a:sym typeface="Calibri"/>
                </a:rPr>
                <a:t>• Stiprināt autonomiju un palielināt pilnvaras komandā.</a:t>
              </a:r>
              <a:endParaRPr sz="2400">
                <a:solidFill>
                  <a:schemeClr val="lt1"/>
                </a:solidFill>
                <a:latin typeface="Calibri"/>
                <a:ea typeface="Calibri"/>
                <a:cs typeface="Calibri"/>
                <a:sym typeface="Calibri"/>
              </a:endParaRPr>
            </a:p>
          </p:txBody>
        </p:sp>
        <p:sp>
          <p:nvSpPr>
            <p:cNvPr id="328" name="Google Shape;328;p15"/>
            <p:cNvSpPr/>
            <p:nvPr/>
          </p:nvSpPr>
          <p:spPr>
            <a:xfrm>
              <a:off x="4225636" y="6697798"/>
              <a:ext cx="10439976" cy="203506"/>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5"/>
            <p:cNvSpPr/>
            <p:nvPr/>
          </p:nvSpPr>
          <p:spPr>
            <a:xfrm>
              <a:off x="4949143" y="6022434"/>
              <a:ext cx="10129092" cy="797466"/>
            </a:xfrm>
            <a:custGeom>
              <a:rect b="b" l="l" r="r" t="t"/>
              <a:pathLst>
                <a:path extrusionOk="0" h="953316" w="9071468">
                  <a:moveTo>
                    <a:pt x="0" y="158889"/>
                  </a:moveTo>
                  <a:cubicBezTo>
                    <a:pt x="0" y="71137"/>
                    <a:pt x="71137" y="0"/>
                    <a:pt x="158889" y="0"/>
                  </a:cubicBezTo>
                  <a:lnTo>
                    <a:pt x="8912579" y="0"/>
                  </a:lnTo>
                  <a:cubicBezTo>
                    <a:pt x="9000331" y="0"/>
                    <a:pt x="9071468" y="71137"/>
                    <a:pt x="9071468" y="158889"/>
                  </a:cubicBezTo>
                  <a:lnTo>
                    <a:pt x="9071468" y="794427"/>
                  </a:lnTo>
                  <a:cubicBezTo>
                    <a:pt x="9071468" y="882179"/>
                    <a:pt x="9000331" y="953316"/>
                    <a:pt x="8912579" y="953316"/>
                  </a:cubicBezTo>
                  <a:lnTo>
                    <a:pt x="158889" y="953316"/>
                  </a:lnTo>
                  <a:cubicBezTo>
                    <a:pt x="71137" y="953316"/>
                    <a:pt x="0" y="882179"/>
                    <a:pt x="0" y="794427"/>
                  </a:cubicBezTo>
                  <a:lnTo>
                    <a:pt x="0" y="158889"/>
                  </a:lnTo>
                  <a:close/>
                </a:path>
              </a:pathLst>
            </a:custGeom>
            <a:solidFill>
              <a:schemeClr val="dk2"/>
            </a:solidFill>
            <a:ln cap="flat" cmpd="sng" w="25400">
              <a:solidFill>
                <a:schemeClr val="lt1"/>
              </a:solidFill>
              <a:prstDash val="solid"/>
              <a:round/>
              <a:headEnd len="sm" w="sm" type="none"/>
              <a:tailEnd len="sm" w="sm" type="none"/>
            </a:ln>
          </p:spPr>
          <p:txBody>
            <a:bodyPr anchorCtr="0" anchor="ctr" bIns="46525" lIns="389750" spcFirstLastPara="1" rIns="389750" wrap="square" tIns="46525">
              <a:noAutofit/>
            </a:bodyPr>
            <a:lstStyle/>
            <a:p>
              <a:pPr indent="0" lvl="0" marL="0" marR="0" rtl="0" algn="l">
                <a:lnSpc>
                  <a:spcPct val="90000"/>
                </a:lnSpc>
                <a:spcBef>
                  <a:spcPts val="0"/>
                </a:spcBef>
                <a:spcAft>
                  <a:spcPts val="0"/>
                </a:spcAft>
                <a:buClr>
                  <a:schemeClr val="lt1"/>
                </a:buClr>
                <a:buSzPts val="2400"/>
                <a:buFont typeface="Calibri"/>
                <a:buNone/>
              </a:pPr>
              <a:r>
                <a:rPr lang="lv-LV" sz="2400">
                  <a:solidFill>
                    <a:schemeClr val="lt1"/>
                  </a:solidFill>
                  <a:latin typeface="Calibri"/>
                  <a:ea typeface="Calibri"/>
                  <a:cs typeface="Calibri"/>
                  <a:sym typeface="Calibri"/>
                </a:rPr>
                <a:t>• Aktivizēt sinerģiju starp komandas biedriem.</a:t>
              </a:r>
              <a:endParaRPr sz="2400">
                <a:solidFill>
                  <a:schemeClr val="lt1"/>
                </a:solidFill>
                <a:latin typeface="Calibri"/>
                <a:ea typeface="Calibri"/>
                <a:cs typeface="Calibri"/>
                <a:sym typeface="Calibri"/>
              </a:endParaRPr>
            </a:p>
          </p:txBody>
        </p:sp>
      </p:grpSp>
      <p:sp>
        <p:nvSpPr>
          <p:cNvPr id="330" name="Google Shape;330;p15"/>
          <p:cNvSpPr txBox="1"/>
          <p:nvPr/>
        </p:nvSpPr>
        <p:spPr>
          <a:xfrm>
            <a:off x="14630400" y="647700"/>
            <a:ext cx="32214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lang="lv-LV" sz="4800">
                <a:solidFill>
                  <a:srgbClr val="152D54"/>
                </a:solidFill>
                <a:latin typeface="Calibri"/>
                <a:ea typeface="Calibri"/>
                <a:cs typeface="Calibri"/>
                <a:sym typeface="Calibri"/>
              </a:rPr>
              <a:t>3</a:t>
            </a:r>
            <a:r>
              <a:rPr b="1" i="0" lang="lv-LV" sz="4800">
                <a:solidFill>
                  <a:srgbClr val="152D54"/>
                </a:solidFill>
                <a:latin typeface="Calibri"/>
                <a:ea typeface="Calibri"/>
                <a:cs typeface="Calibri"/>
                <a:sym typeface="Calibri"/>
              </a:rPr>
              <a:t>. </a:t>
            </a:r>
            <a:r>
              <a:rPr b="1" lang="lv-LV" sz="4800">
                <a:solidFill>
                  <a:srgbClr val="152D54"/>
                </a:solidFill>
                <a:latin typeface="Calibri"/>
                <a:ea typeface="Calibri"/>
                <a:cs typeface="Calibri"/>
                <a:sym typeface="Calibri"/>
              </a:rPr>
              <a:t>nodaļa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16"/>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337" name="Google Shape;337;p16"/>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38" name="Google Shape;338;p16"/>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grpSp>
        <p:nvGrpSpPr>
          <p:cNvPr id="339" name="Google Shape;339;p16"/>
          <p:cNvGrpSpPr/>
          <p:nvPr/>
        </p:nvGrpSpPr>
        <p:grpSpPr>
          <a:xfrm>
            <a:off x="762000" y="2208758"/>
            <a:ext cx="10820399" cy="2160363"/>
            <a:chOff x="762001" y="4359920"/>
            <a:chExt cx="10820399" cy="610260"/>
          </a:xfrm>
        </p:grpSpPr>
        <p:sp>
          <p:nvSpPr>
            <p:cNvPr id="340" name="Google Shape;340;p16"/>
            <p:cNvSpPr/>
            <p:nvPr/>
          </p:nvSpPr>
          <p:spPr>
            <a:xfrm>
              <a:off x="762001" y="4575170"/>
              <a:ext cx="10668000" cy="55965"/>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6"/>
            <p:cNvSpPr/>
            <p:nvPr/>
          </p:nvSpPr>
          <p:spPr>
            <a:xfrm>
              <a:off x="1343544" y="4359920"/>
              <a:ext cx="10238856" cy="292740"/>
            </a:xfrm>
            <a:custGeom>
              <a:rect b="b" l="l" r="r" t="t"/>
              <a:pathLst>
                <a:path extrusionOk="0" h="206640" w="8141623">
                  <a:moveTo>
                    <a:pt x="0" y="34441"/>
                  </a:moveTo>
                  <a:cubicBezTo>
                    <a:pt x="0" y="15420"/>
                    <a:pt x="15420" y="0"/>
                    <a:pt x="34441" y="0"/>
                  </a:cubicBezTo>
                  <a:lnTo>
                    <a:pt x="8107182" y="0"/>
                  </a:lnTo>
                  <a:cubicBezTo>
                    <a:pt x="8126203" y="0"/>
                    <a:pt x="8141623" y="15420"/>
                    <a:pt x="8141623" y="34441"/>
                  </a:cubicBezTo>
                  <a:lnTo>
                    <a:pt x="8141623" y="172199"/>
                  </a:lnTo>
                  <a:cubicBezTo>
                    <a:pt x="8141623" y="191220"/>
                    <a:pt x="8126203" y="206640"/>
                    <a:pt x="8107182" y="206640"/>
                  </a:cubicBezTo>
                  <a:lnTo>
                    <a:pt x="34441" y="206640"/>
                  </a:lnTo>
                  <a:cubicBezTo>
                    <a:pt x="15420" y="206640"/>
                    <a:pt x="0" y="191220"/>
                    <a:pt x="0" y="172199"/>
                  </a:cubicBezTo>
                  <a:lnTo>
                    <a:pt x="0" y="34441"/>
                  </a:lnTo>
                  <a:close/>
                </a:path>
              </a:pathLst>
            </a:custGeom>
            <a:solidFill>
              <a:schemeClr val="dk2"/>
            </a:solidFill>
            <a:ln cap="flat" cmpd="sng" w="25400">
              <a:solidFill>
                <a:schemeClr val="lt1"/>
              </a:solidFill>
              <a:prstDash val="solid"/>
              <a:round/>
              <a:headEnd len="sm" w="sm" type="none"/>
              <a:tailEnd len="sm" w="sm" type="none"/>
            </a:ln>
          </p:spPr>
          <p:txBody>
            <a:bodyPr anchorCtr="0" anchor="ctr" bIns="10075" lIns="317800" spcFirstLastPara="1" rIns="317800" wrap="square" tIns="10075">
              <a:noAutofit/>
            </a:bodyPr>
            <a:lstStyle/>
            <a:p>
              <a:pPr indent="0" lvl="0" marL="0" marR="0" rtl="0" algn="l">
                <a:lnSpc>
                  <a:spcPct val="90000"/>
                </a:lnSpc>
                <a:spcBef>
                  <a:spcPts val="0"/>
                </a:spcBef>
                <a:spcAft>
                  <a:spcPts val="0"/>
                </a:spcAft>
                <a:buClr>
                  <a:schemeClr val="lt1"/>
                </a:buClr>
                <a:buSzPts val="2400"/>
                <a:buFont typeface="Calibri"/>
                <a:buNone/>
              </a:pPr>
              <a:r>
                <a:rPr lang="lv-LV" sz="2400">
                  <a:solidFill>
                    <a:schemeClr val="lt1"/>
                  </a:solidFill>
                  <a:latin typeface="Calibri"/>
                  <a:ea typeface="Calibri"/>
                  <a:cs typeface="Calibri"/>
                  <a:sym typeface="Calibri"/>
                </a:rPr>
                <a:t>• Apmācīt virtuālo komandu, lai visi zinātu savus pienākumus un atbildību, ļaujot uzlabot sava darba kvalitāti.</a:t>
              </a:r>
              <a:endParaRPr sz="2400">
                <a:solidFill>
                  <a:schemeClr val="lt1"/>
                </a:solidFill>
                <a:latin typeface="Calibri"/>
                <a:ea typeface="Calibri"/>
                <a:cs typeface="Calibri"/>
                <a:sym typeface="Calibri"/>
              </a:endParaRPr>
            </a:p>
          </p:txBody>
        </p:sp>
        <p:sp>
          <p:nvSpPr>
            <p:cNvPr id="342" name="Google Shape;342;p16"/>
            <p:cNvSpPr/>
            <p:nvPr/>
          </p:nvSpPr>
          <p:spPr>
            <a:xfrm>
              <a:off x="762001" y="4892689"/>
              <a:ext cx="10668000" cy="55965"/>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6"/>
            <p:cNvSpPr/>
            <p:nvPr/>
          </p:nvSpPr>
          <p:spPr>
            <a:xfrm>
              <a:off x="1343544" y="4677440"/>
              <a:ext cx="10238856" cy="292740"/>
            </a:xfrm>
            <a:custGeom>
              <a:rect b="b" l="l" r="r" t="t"/>
              <a:pathLst>
                <a:path extrusionOk="0" h="206640" w="8141623">
                  <a:moveTo>
                    <a:pt x="0" y="34441"/>
                  </a:moveTo>
                  <a:cubicBezTo>
                    <a:pt x="0" y="15420"/>
                    <a:pt x="15420" y="0"/>
                    <a:pt x="34441" y="0"/>
                  </a:cubicBezTo>
                  <a:lnTo>
                    <a:pt x="8107182" y="0"/>
                  </a:lnTo>
                  <a:cubicBezTo>
                    <a:pt x="8126203" y="0"/>
                    <a:pt x="8141623" y="15420"/>
                    <a:pt x="8141623" y="34441"/>
                  </a:cubicBezTo>
                  <a:lnTo>
                    <a:pt x="8141623" y="172199"/>
                  </a:lnTo>
                  <a:cubicBezTo>
                    <a:pt x="8141623" y="191220"/>
                    <a:pt x="8126203" y="206640"/>
                    <a:pt x="8107182" y="206640"/>
                  </a:cubicBezTo>
                  <a:lnTo>
                    <a:pt x="34441" y="206640"/>
                  </a:lnTo>
                  <a:cubicBezTo>
                    <a:pt x="15420" y="206640"/>
                    <a:pt x="0" y="191220"/>
                    <a:pt x="0" y="172199"/>
                  </a:cubicBezTo>
                  <a:lnTo>
                    <a:pt x="0" y="34441"/>
                  </a:lnTo>
                  <a:close/>
                </a:path>
              </a:pathLst>
            </a:custGeom>
            <a:solidFill>
              <a:schemeClr val="dk2"/>
            </a:solidFill>
            <a:ln cap="flat" cmpd="sng" w="25400">
              <a:solidFill>
                <a:schemeClr val="lt1"/>
              </a:solidFill>
              <a:prstDash val="solid"/>
              <a:round/>
              <a:headEnd len="sm" w="sm" type="none"/>
              <a:tailEnd len="sm" w="sm" type="none"/>
            </a:ln>
          </p:spPr>
          <p:txBody>
            <a:bodyPr anchorCtr="0" anchor="ctr" bIns="10075" lIns="317800" spcFirstLastPara="1" rIns="317800" wrap="square" tIns="10075">
              <a:noAutofit/>
            </a:bodyPr>
            <a:lstStyle/>
            <a:p>
              <a:pPr indent="0" lvl="0" marL="0" marR="0" rtl="0" algn="l">
                <a:lnSpc>
                  <a:spcPct val="90000"/>
                </a:lnSpc>
                <a:spcBef>
                  <a:spcPts val="0"/>
                </a:spcBef>
                <a:spcAft>
                  <a:spcPts val="0"/>
                </a:spcAft>
                <a:buClr>
                  <a:schemeClr val="lt1"/>
                </a:buClr>
                <a:buSzPts val="2400"/>
                <a:buFont typeface="Calibri"/>
                <a:buNone/>
              </a:pPr>
              <a:r>
                <a:rPr lang="lv-LV" sz="2400">
                  <a:solidFill>
                    <a:schemeClr val="lt1"/>
                  </a:solidFill>
                  <a:latin typeface="Calibri"/>
                  <a:ea typeface="Calibri"/>
                  <a:cs typeface="Calibri"/>
                  <a:sym typeface="Calibri"/>
                </a:rPr>
                <a:t>• Izmantot uzticamus un atbilstošus rīkus savai darba videi un komandai. Tas palīdzēs saglabāt lielāku kopības sajūtu un veikt arvien efektīvākus procesus.</a:t>
              </a:r>
              <a:endParaRPr sz="2400">
                <a:solidFill>
                  <a:schemeClr val="lt1"/>
                </a:solidFill>
                <a:latin typeface="Calibri"/>
                <a:ea typeface="Calibri"/>
                <a:cs typeface="Calibri"/>
                <a:sym typeface="Calibri"/>
              </a:endParaRPr>
            </a:p>
          </p:txBody>
        </p:sp>
      </p:grpSp>
      <p:sp>
        <p:nvSpPr>
          <p:cNvPr id="344" name="Google Shape;344;p16"/>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Efektīva saziņa digitālajā vidē</a:t>
            </a:r>
            <a:endParaRPr sz="4000">
              <a:solidFill>
                <a:srgbClr val="E12227"/>
              </a:solidFill>
              <a:latin typeface="Calibri"/>
              <a:ea typeface="Calibri"/>
              <a:cs typeface="Calibri"/>
              <a:sym typeface="Calibri"/>
            </a:endParaRPr>
          </a:p>
        </p:txBody>
      </p:sp>
      <p:grpSp>
        <p:nvGrpSpPr>
          <p:cNvPr id="345" name="Google Shape;345;p16"/>
          <p:cNvGrpSpPr/>
          <p:nvPr/>
        </p:nvGrpSpPr>
        <p:grpSpPr>
          <a:xfrm>
            <a:off x="762000" y="4534565"/>
            <a:ext cx="10820399" cy="3284406"/>
            <a:chOff x="762001" y="4994960"/>
            <a:chExt cx="10820399" cy="927780"/>
          </a:xfrm>
        </p:grpSpPr>
        <p:sp>
          <p:nvSpPr>
            <p:cNvPr id="346" name="Google Shape;346;p16"/>
            <p:cNvSpPr/>
            <p:nvPr/>
          </p:nvSpPr>
          <p:spPr>
            <a:xfrm>
              <a:off x="762001" y="5210209"/>
              <a:ext cx="10668000" cy="55965"/>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6"/>
            <p:cNvSpPr/>
            <p:nvPr/>
          </p:nvSpPr>
          <p:spPr>
            <a:xfrm>
              <a:off x="1343544" y="4994960"/>
              <a:ext cx="10238856" cy="292740"/>
            </a:xfrm>
            <a:custGeom>
              <a:rect b="b" l="l" r="r" t="t"/>
              <a:pathLst>
                <a:path extrusionOk="0" h="206640" w="8141623">
                  <a:moveTo>
                    <a:pt x="0" y="34441"/>
                  </a:moveTo>
                  <a:cubicBezTo>
                    <a:pt x="0" y="15420"/>
                    <a:pt x="15420" y="0"/>
                    <a:pt x="34441" y="0"/>
                  </a:cubicBezTo>
                  <a:lnTo>
                    <a:pt x="8107182" y="0"/>
                  </a:lnTo>
                  <a:cubicBezTo>
                    <a:pt x="8126203" y="0"/>
                    <a:pt x="8141623" y="15420"/>
                    <a:pt x="8141623" y="34441"/>
                  </a:cubicBezTo>
                  <a:lnTo>
                    <a:pt x="8141623" y="172199"/>
                  </a:lnTo>
                  <a:cubicBezTo>
                    <a:pt x="8141623" y="191220"/>
                    <a:pt x="8126203" y="206640"/>
                    <a:pt x="8107182" y="206640"/>
                  </a:cubicBezTo>
                  <a:lnTo>
                    <a:pt x="34441" y="206640"/>
                  </a:lnTo>
                  <a:cubicBezTo>
                    <a:pt x="15420" y="206640"/>
                    <a:pt x="0" y="191220"/>
                    <a:pt x="0" y="172199"/>
                  </a:cubicBezTo>
                  <a:lnTo>
                    <a:pt x="0" y="34441"/>
                  </a:lnTo>
                  <a:close/>
                </a:path>
              </a:pathLst>
            </a:custGeom>
            <a:solidFill>
              <a:schemeClr val="dk2"/>
            </a:solidFill>
            <a:ln cap="flat" cmpd="sng" w="25400">
              <a:solidFill>
                <a:schemeClr val="lt1"/>
              </a:solidFill>
              <a:prstDash val="solid"/>
              <a:round/>
              <a:headEnd len="sm" w="sm" type="none"/>
              <a:tailEnd len="sm" w="sm" type="none"/>
            </a:ln>
          </p:spPr>
          <p:txBody>
            <a:bodyPr anchorCtr="0" anchor="ctr" bIns="10075" lIns="317800" spcFirstLastPara="1" rIns="317800" wrap="square" tIns="10075">
              <a:noAutofit/>
            </a:bodyPr>
            <a:lstStyle/>
            <a:p>
              <a:pPr indent="0" lvl="0" marL="0" marR="0" rtl="0" algn="l">
                <a:lnSpc>
                  <a:spcPct val="90000"/>
                </a:lnSpc>
                <a:spcBef>
                  <a:spcPts val="0"/>
                </a:spcBef>
                <a:spcAft>
                  <a:spcPts val="0"/>
                </a:spcAft>
                <a:buClr>
                  <a:schemeClr val="lt1"/>
                </a:buClr>
                <a:buSzPts val="2400"/>
                <a:buFont typeface="Calibri"/>
                <a:buNone/>
              </a:pPr>
              <a:r>
                <a:rPr lang="lv-LV" sz="2400">
                  <a:solidFill>
                    <a:schemeClr val="lt1"/>
                  </a:solidFill>
                  <a:latin typeface="Calibri"/>
                  <a:ea typeface="Calibri"/>
                  <a:cs typeface="Calibri"/>
                  <a:sym typeface="Calibri"/>
                </a:rPr>
                <a:t>• Veikt atgriezenisko saiti, lai papildinātu un bagātinātu ikvienu darbu.</a:t>
              </a:r>
              <a:endParaRPr sz="2400">
                <a:solidFill>
                  <a:schemeClr val="lt1"/>
                </a:solidFill>
                <a:latin typeface="Calibri"/>
                <a:ea typeface="Calibri"/>
                <a:cs typeface="Calibri"/>
                <a:sym typeface="Calibri"/>
              </a:endParaRPr>
            </a:p>
          </p:txBody>
        </p:sp>
        <p:sp>
          <p:nvSpPr>
            <p:cNvPr id="348" name="Google Shape;348;p16"/>
            <p:cNvSpPr/>
            <p:nvPr/>
          </p:nvSpPr>
          <p:spPr>
            <a:xfrm>
              <a:off x="762001" y="5527729"/>
              <a:ext cx="10668000" cy="55965"/>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6"/>
            <p:cNvSpPr/>
            <p:nvPr/>
          </p:nvSpPr>
          <p:spPr>
            <a:xfrm>
              <a:off x="1343544" y="5312480"/>
              <a:ext cx="10238856" cy="292740"/>
            </a:xfrm>
            <a:custGeom>
              <a:rect b="b" l="l" r="r" t="t"/>
              <a:pathLst>
                <a:path extrusionOk="0" h="206640" w="8141623">
                  <a:moveTo>
                    <a:pt x="0" y="34441"/>
                  </a:moveTo>
                  <a:cubicBezTo>
                    <a:pt x="0" y="15420"/>
                    <a:pt x="15420" y="0"/>
                    <a:pt x="34441" y="0"/>
                  </a:cubicBezTo>
                  <a:lnTo>
                    <a:pt x="8107182" y="0"/>
                  </a:lnTo>
                  <a:cubicBezTo>
                    <a:pt x="8126203" y="0"/>
                    <a:pt x="8141623" y="15420"/>
                    <a:pt x="8141623" y="34441"/>
                  </a:cubicBezTo>
                  <a:lnTo>
                    <a:pt x="8141623" y="172199"/>
                  </a:lnTo>
                  <a:cubicBezTo>
                    <a:pt x="8141623" y="191220"/>
                    <a:pt x="8126203" y="206640"/>
                    <a:pt x="8107182" y="206640"/>
                  </a:cubicBezTo>
                  <a:lnTo>
                    <a:pt x="34441" y="206640"/>
                  </a:lnTo>
                  <a:cubicBezTo>
                    <a:pt x="15420" y="206640"/>
                    <a:pt x="0" y="191220"/>
                    <a:pt x="0" y="172199"/>
                  </a:cubicBezTo>
                  <a:lnTo>
                    <a:pt x="0" y="34441"/>
                  </a:lnTo>
                  <a:close/>
                </a:path>
              </a:pathLst>
            </a:custGeom>
            <a:solidFill>
              <a:schemeClr val="dk2"/>
            </a:solidFill>
            <a:ln cap="flat" cmpd="sng" w="25400">
              <a:solidFill>
                <a:schemeClr val="lt1"/>
              </a:solidFill>
              <a:prstDash val="solid"/>
              <a:round/>
              <a:headEnd len="sm" w="sm" type="none"/>
              <a:tailEnd len="sm" w="sm" type="none"/>
            </a:ln>
          </p:spPr>
          <p:txBody>
            <a:bodyPr anchorCtr="0" anchor="ctr" bIns="10075" lIns="317800" spcFirstLastPara="1" rIns="317800" wrap="square" tIns="10075">
              <a:noAutofit/>
            </a:bodyPr>
            <a:lstStyle/>
            <a:p>
              <a:pPr indent="0" lvl="0" marL="0" marR="0" rtl="0" algn="l">
                <a:lnSpc>
                  <a:spcPct val="90000"/>
                </a:lnSpc>
                <a:spcBef>
                  <a:spcPts val="0"/>
                </a:spcBef>
                <a:spcAft>
                  <a:spcPts val="0"/>
                </a:spcAft>
                <a:buClr>
                  <a:schemeClr val="lt1"/>
                </a:buClr>
                <a:buSzPts val="2400"/>
                <a:buFont typeface="Calibri"/>
                <a:buNone/>
              </a:pPr>
              <a:r>
                <a:rPr lang="lv-LV" sz="2400">
                  <a:solidFill>
                    <a:schemeClr val="lt1"/>
                  </a:solidFill>
                  <a:latin typeface="Calibri"/>
                  <a:ea typeface="Calibri"/>
                  <a:cs typeface="Calibri"/>
                  <a:sym typeface="Calibri"/>
                </a:rPr>
                <a:t>• Izveidot un iepriekš noteikt sanāksmju grafikus un to ilgumu, lai darba grupā nebūtu komunikācijas  traucējumu un ikviens būtu gatavs un pieejams šim nolūkam.</a:t>
              </a:r>
              <a:endParaRPr sz="2400">
                <a:solidFill>
                  <a:schemeClr val="lt1"/>
                </a:solidFill>
                <a:latin typeface="Calibri"/>
                <a:ea typeface="Calibri"/>
                <a:cs typeface="Calibri"/>
                <a:sym typeface="Calibri"/>
              </a:endParaRPr>
            </a:p>
          </p:txBody>
        </p:sp>
        <p:sp>
          <p:nvSpPr>
            <p:cNvPr id="350" name="Google Shape;350;p16"/>
            <p:cNvSpPr/>
            <p:nvPr/>
          </p:nvSpPr>
          <p:spPr>
            <a:xfrm>
              <a:off x="762001" y="5845249"/>
              <a:ext cx="10668000" cy="55965"/>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6"/>
            <p:cNvSpPr/>
            <p:nvPr/>
          </p:nvSpPr>
          <p:spPr>
            <a:xfrm>
              <a:off x="1343544" y="5630000"/>
              <a:ext cx="10238856" cy="292740"/>
            </a:xfrm>
            <a:custGeom>
              <a:rect b="b" l="l" r="r" t="t"/>
              <a:pathLst>
                <a:path extrusionOk="0" h="206640" w="8141623">
                  <a:moveTo>
                    <a:pt x="0" y="34441"/>
                  </a:moveTo>
                  <a:cubicBezTo>
                    <a:pt x="0" y="15420"/>
                    <a:pt x="15420" y="0"/>
                    <a:pt x="34441" y="0"/>
                  </a:cubicBezTo>
                  <a:lnTo>
                    <a:pt x="8107182" y="0"/>
                  </a:lnTo>
                  <a:cubicBezTo>
                    <a:pt x="8126203" y="0"/>
                    <a:pt x="8141623" y="15420"/>
                    <a:pt x="8141623" y="34441"/>
                  </a:cubicBezTo>
                  <a:lnTo>
                    <a:pt x="8141623" y="172199"/>
                  </a:lnTo>
                  <a:cubicBezTo>
                    <a:pt x="8141623" y="191220"/>
                    <a:pt x="8126203" y="206640"/>
                    <a:pt x="8107182" y="206640"/>
                  </a:cubicBezTo>
                  <a:lnTo>
                    <a:pt x="34441" y="206640"/>
                  </a:lnTo>
                  <a:cubicBezTo>
                    <a:pt x="15420" y="206640"/>
                    <a:pt x="0" y="191220"/>
                    <a:pt x="0" y="172199"/>
                  </a:cubicBezTo>
                  <a:lnTo>
                    <a:pt x="0" y="34441"/>
                  </a:lnTo>
                  <a:close/>
                </a:path>
              </a:pathLst>
            </a:custGeom>
            <a:solidFill>
              <a:schemeClr val="dk2"/>
            </a:solidFill>
            <a:ln cap="flat" cmpd="sng" w="25400">
              <a:solidFill>
                <a:schemeClr val="lt1"/>
              </a:solidFill>
              <a:prstDash val="solid"/>
              <a:round/>
              <a:headEnd len="sm" w="sm" type="none"/>
              <a:tailEnd len="sm" w="sm" type="none"/>
            </a:ln>
          </p:spPr>
          <p:txBody>
            <a:bodyPr anchorCtr="0" anchor="ctr" bIns="10075" lIns="317800" spcFirstLastPara="1" rIns="317800" wrap="square" tIns="10075">
              <a:noAutofit/>
            </a:bodyPr>
            <a:lstStyle/>
            <a:p>
              <a:pPr indent="0" lvl="0" marL="0" marR="0" rtl="0" algn="l">
                <a:lnSpc>
                  <a:spcPct val="90000"/>
                </a:lnSpc>
                <a:spcBef>
                  <a:spcPts val="0"/>
                </a:spcBef>
                <a:spcAft>
                  <a:spcPts val="0"/>
                </a:spcAft>
                <a:buClr>
                  <a:schemeClr val="lt1"/>
                </a:buClr>
                <a:buSzPts val="2400"/>
                <a:buFont typeface="Calibri"/>
                <a:buNone/>
              </a:pPr>
              <a:r>
                <a:rPr lang="lv-LV" sz="2400">
                  <a:solidFill>
                    <a:schemeClr val="lt1"/>
                  </a:solidFill>
                  <a:latin typeface="Calibri"/>
                  <a:ea typeface="Calibri"/>
                  <a:cs typeface="Calibri"/>
                  <a:sym typeface="Calibri"/>
                </a:rPr>
                <a:t>• Izveidot skaidrus darba apstākļus un modifikācijas, kas paredzētas tikai Jūsu virtuālajai komandai.</a:t>
              </a:r>
              <a:endParaRPr sz="2400">
                <a:solidFill>
                  <a:schemeClr val="lt1"/>
                </a:solidFill>
                <a:latin typeface="Calibri"/>
                <a:ea typeface="Calibri"/>
                <a:cs typeface="Calibri"/>
                <a:sym typeface="Calibri"/>
              </a:endParaRPr>
            </a:p>
          </p:txBody>
        </p:sp>
      </p:grpSp>
      <p:sp>
        <p:nvSpPr>
          <p:cNvPr id="352" name="Google Shape;352;p16"/>
          <p:cNvSpPr txBox="1"/>
          <p:nvPr/>
        </p:nvSpPr>
        <p:spPr>
          <a:xfrm>
            <a:off x="14630400" y="647700"/>
            <a:ext cx="32214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lang="lv-LV" sz="4800">
                <a:solidFill>
                  <a:srgbClr val="152D54"/>
                </a:solidFill>
                <a:latin typeface="Calibri"/>
                <a:ea typeface="Calibri"/>
                <a:cs typeface="Calibri"/>
                <a:sym typeface="Calibri"/>
              </a:rPr>
              <a:t>3</a:t>
            </a:r>
            <a:r>
              <a:rPr b="1" i="0" lang="lv-LV" sz="4800">
                <a:solidFill>
                  <a:srgbClr val="152D54"/>
                </a:solidFill>
                <a:latin typeface="Calibri"/>
                <a:ea typeface="Calibri"/>
                <a:cs typeface="Calibri"/>
                <a:sym typeface="Calibri"/>
              </a:rPr>
              <a:t>. </a:t>
            </a:r>
            <a:r>
              <a:rPr b="1" lang="lv-LV" sz="4800">
                <a:solidFill>
                  <a:srgbClr val="152D54"/>
                </a:solidFill>
                <a:latin typeface="Calibri"/>
                <a:ea typeface="Calibri"/>
                <a:cs typeface="Calibri"/>
                <a:sym typeface="Calibri"/>
              </a:rPr>
              <a:t>nodaļa</a:t>
            </a:r>
            <a:endParaRPr/>
          </a:p>
        </p:txBody>
      </p:sp>
    </p:spTree>
  </p:cSld>
  <p:clrMapOvr>
    <a:masterClrMapping/>
  </p:clrMapOvr>
  <mc:AlternateContent>
    <mc:Choice Requires="p14">
      <p:transition spd="slow" p14:dur="3900">
        <p14:glitter dir="l" pattern="hexago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17"/>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359" name="Google Shape;359;p17"/>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60" name="Google Shape;360;p17"/>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grpSp>
        <p:nvGrpSpPr>
          <p:cNvPr id="361" name="Google Shape;361;p17"/>
          <p:cNvGrpSpPr/>
          <p:nvPr/>
        </p:nvGrpSpPr>
        <p:grpSpPr>
          <a:xfrm>
            <a:off x="914400" y="2000466"/>
            <a:ext cx="11506200" cy="3146007"/>
            <a:chOff x="772250" y="3392843"/>
            <a:chExt cx="10740773" cy="905300"/>
          </a:xfrm>
        </p:grpSpPr>
        <p:sp>
          <p:nvSpPr>
            <p:cNvPr id="362" name="Google Shape;362;p17"/>
            <p:cNvSpPr/>
            <p:nvPr/>
          </p:nvSpPr>
          <p:spPr>
            <a:xfrm>
              <a:off x="772250" y="3582677"/>
              <a:ext cx="10598511" cy="63764"/>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7"/>
            <p:cNvSpPr/>
            <p:nvPr/>
          </p:nvSpPr>
          <p:spPr>
            <a:xfrm>
              <a:off x="1333500" y="3392843"/>
              <a:ext cx="10179523" cy="270259"/>
            </a:xfrm>
            <a:custGeom>
              <a:rect b="b" l="l" r="r" t="t"/>
              <a:pathLst>
                <a:path extrusionOk="0" h="206640" w="8001000">
                  <a:moveTo>
                    <a:pt x="0" y="34441"/>
                  </a:moveTo>
                  <a:cubicBezTo>
                    <a:pt x="0" y="15420"/>
                    <a:pt x="15420" y="0"/>
                    <a:pt x="34441" y="0"/>
                  </a:cubicBezTo>
                  <a:lnTo>
                    <a:pt x="7966559" y="0"/>
                  </a:lnTo>
                  <a:cubicBezTo>
                    <a:pt x="7985580" y="0"/>
                    <a:pt x="8001000" y="15420"/>
                    <a:pt x="8001000" y="34441"/>
                  </a:cubicBezTo>
                  <a:lnTo>
                    <a:pt x="8001000" y="172199"/>
                  </a:lnTo>
                  <a:cubicBezTo>
                    <a:pt x="8001000" y="191220"/>
                    <a:pt x="7985580" y="206640"/>
                    <a:pt x="7966559" y="206640"/>
                  </a:cubicBezTo>
                  <a:lnTo>
                    <a:pt x="34441" y="206640"/>
                  </a:lnTo>
                  <a:cubicBezTo>
                    <a:pt x="15420" y="206640"/>
                    <a:pt x="0" y="191220"/>
                    <a:pt x="0" y="172199"/>
                  </a:cubicBezTo>
                  <a:lnTo>
                    <a:pt x="0" y="34441"/>
                  </a:lnTo>
                  <a:close/>
                </a:path>
              </a:pathLst>
            </a:custGeom>
            <a:solidFill>
              <a:schemeClr val="dk2"/>
            </a:solidFill>
            <a:ln cap="flat" cmpd="sng" w="25400">
              <a:solidFill>
                <a:schemeClr val="lt1"/>
              </a:solidFill>
              <a:prstDash val="solid"/>
              <a:round/>
              <a:headEnd len="sm" w="sm" type="none"/>
              <a:tailEnd len="sm" w="sm" type="none"/>
            </a:ln>
          </p:spPr>
          <p:txBody>
            <a:bodyPr anchorCtr="0" anchor="ctr" bIns="10075" lIns="312500" spcFirstLastPara="1" rIns="312500" wrap="square" tIns="10075">
              <a:noAutofit/>
            </a:bodyPr>
            <a:lstStyle/>
            <a:p>
              <a:pPr indent="0" lvl="0" marL="0" marR="0" rtl="0" algn="l">
                <a:lnSpc>
                  <a:spcPct val="90000"/>
                </a:lnSpc>
                <a:spcBef>
                  <a:spcPts val="0"/>
                </a:spcBef>
                <a:spcAft>
                  <a:spcPts val="0"/>
                </a:spcAft>
                <a:buClr>
                  <a:schemeClr val="lt1"/>
                </a:buClr>
                <a:buSzPts val="2400"/>
                <a:buFont typeface="Calibri"/>
                <a:buNone/>
              </a:pPr>
              <a:r>
                <a:rPr lang="lv-LV" sz="2400">
                  <a:solidFill>
                    <a:schemeClr val="lt1"/>
                  </a:solidFill>
                  <a:latin typeface="Calibri"/>
                  <a:ea typeface="Calibri"/>
                  <a:cs typeface="Calibri"/>
                  <a:sym typeface="Calibri"/>
                </a:rPr>
                <a:t>• Veicināt darbu virtuālos pasākumos un sanāksmēs.</a:t>
              </a:r>
              <a:endParaRPr sz="2400">
                <a:solidFill>
                  <a:schemeClr val="lt1"/>
                </a:solidFill>
                <a:latin typeface="Calibri"/>
                <a:ea typeface="Calibri"/>
                <a:cs typeface="Calibri"/>
                <a:sym typeface="Calibri"/>
              </a:endParaRPr>
            </a:p>
          </p:txBody>
        </p:sp>
        <p:sp>
          <p:nvSpPr>
            <p:cNvPr id="364" name="Google Shape;364;p17"/>
            <p:cNvSpPr/>
            <p:nvPr/>
          </p:nvSpPr>
          <p:spPr>
            <a:xfrm>
              <a:off x="772250" y="3900198"/>
              <a:ext cx="10598511" cy="63764"/>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7"/>
            <p:cNvSpPr/>
            <p:nvPr/>
          </p:nvSpPr>
          <p:spPr>
            <a:xfrm>
              <a:off x="1333500" y="3710364"/>
              <a:ext cx="10179523" cy="270259"/>
            </a:xfrm>
            <a:custGeom>
              <a:rect b="b" l="l" r="r" t="t"/>
              <a:pathLst>
                <a:path extrusionOk="0" h="206640" w="8001000">
                  <a:moveTo>
                    <a:pt x="0" y="34441"/>
                  </a:moveTo>
                  <a:cubicBezTo>
                    <a:pt x="0" y="15420"/>
                    <a:pt x="15420" y="0"/>
                    <a:pt x="34441" y="0"/>
                  </a:cubicBezTo>
                  <a:lnTo>
                    <a:pt x="7966559" y="0"/>
                  </a:lnTo>
                  <a:cubicBezTo>
                    <a:pt x="7985580" y="0"/>
                    <a:pt x="8001000" y="15420"/>
                    <a:pt x="8001000" y="34441"/>
                  </a:cubicBezTo>
                  <a:lnTo>
                    <a:pt x="8001000" y="172199"/>
                  </a:lnTo>
                  <a:cubicBezTo>
                    <a:pt x="8001000" y="191220"/>
                    <a:pt x="7985580" y="206640"/>
                    <a:pt x="7966559" y="206640"/>
                  </a:cubicBezTo>
                  <a:lnTo>
                    <a:pt x="34441" y="206640"/>
                  </a:lnTo>
                  <a:cubicBezTo>
                    <a:pt x="15420" y="206640"/>
                    <a:pt x="0" y="191220"/>
                    <a:pt x="0" y="172199"/>
                  </a:cubicBezTo>
                  <a:lnTo>
                    <a:pt x="0" y="34441"/>
                  </a:lnTo>
                  <a:close/>
                </a:path>
              </a:pathLst>
            </a:custGeom>
            <a:solidFill>
              <a:schemeClr val="dk2"/>
            </a:solidFill>
            <a:ln cap="flat" cmpd="sng" w="25400">
              <a:solidFill>
                <a:schemeClr val="lt1"/>
              </a:solidFill>
              <a:prstDash val="solid"/>
              <a:round/>
              <a:headEnd len="sm" w="sm" type="none"/>
              <a:tailEnd len="sm" w="sm" type="none"/>
            </a:ln>
          </p:spPr>
          <p:txBody>
            <a:bodyPr anchorCtr="0" anchor="ctr" bIns="10075" lIns="312500" spcFirstLastPara="1" rIns="312500" wrap="square" tIns="10075">
              <a:noAutofit/>
            </a:bodyPr>
            <a:lstStyle/>
            <a:p>
              <a:pPr indent="0" lvl="0" marL="0" marR="0" rtl="0" algn="l">
                <a:lnSpc>
                  <a:spcPct val="90000"/>
                </a:lnSpc>
                <a:spcBef>
                  <a:spcPts val="0"/>
                </a:spcBef>
                <a:spcAft>
                  <a:spcPts val="0"/>
                </a:spcAft>
                <a:buClr>
                  <a:schemeClr val="lt1"/>
                </a:buClr>
                <a:buSzPts val="2400"/>
                <a:buFont typeface="Calibri"/>
                <a:buNone/>
              </a:pPr>
              <a:r>
                <a:rPr lang="lv-LV" sz="2400">
                  <a:solidFill>
                    <a:schemeClr val="lt1"/>
                  </a:solidFill>
                  <a:latin typeface="Calibri"/>
                  <a:ea typeface="Calibri"/>
                  <a:cs typeface="Calibri"/>
                  <a:sym typeface="Calibri"/>
                </a:rPr>
                <a:t>• Organizēt aktivitātes, kas balstās uz kopējām interesēm, lai palielinātu motivāciju un saziņu komandas ietvaros.</a:t>
              </a:r>
              <a:endParaRPr sz="2400">
                <a:solidFill>
                  <a:schemeClr val="lt1"/>
                </a:solidFill>
                <a:latin typeface="Calibri"/>
                <a:ea typeface="Calibri"/>
                <a:cs typeface="Calibri"/>
                <a:sym typeface="Calibri"/>
              </a:endParaRPr>
            </a:p>
          </p:txBody>
        </p:sp>
        <p:sp>
          <p:nvSpPr>
            <p:cNvPr id="366" name="Google Shape;366;p17"/>
            <p:cNvSpPr/>
            <p:nvPr/>
          </p:nvSpPr>
          <p:spPr>
            <a:xfrm>
              <a:off x="772250" y="4217719"/>
              <a:ext cx="10598511" cy="63764"/>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7"/>
            <p:cNvSpPr/>
            <p:nvPr/>
          </p:nvSpPr>
          <p:spPr>
            <a:xfrm>
              <a:off x="1333500" y="4027884"/>
              <a:ext cx="10179523" cy="270259"/>
            </a:xfrm>
            <a:custGeom>
              <a:rect b="b" l="l" r="r" t="t"/>
              <a:pathLst>
                <a:path extrusionOk="0" h="206640" w="8001000">
                  <a:moveTo>
                    <a:pt x="0" y="34441"/>
                  </a:moveTo>
                  <a:cubicBezTo>
                    <a:pt x="0" y="15420"/>
                    <a:pt x="15420" y="0"/>
                    <a:pt x="34441" y="0"/>
                  </a:cubicBezTo>
                  <a:lnTo>
                    <a:pt x="7966559" y="0"/>
                  </a:lnTo>
                  <a:cubicBezTo>
                    <a:pt x="7985580" y="0"/>
                    <a:pt x="8001000" y="15420"/>
                    <a:pt x="8001000" y="34441"/>
                  </a:cubicBezTo>
                  <a:lnTo>
                    <a:pt x="8001000" y="172199"/>
                  </a:lnTo>
                  <a:cubicBezTo>
                    <a:pt x="8001000" y="191220"/>
                    <a:pt x="7985580" y="206640"/>
                    <a:pt x="7966559" y="206640"/>
                  </a:cubicBezTo>
                  <a:lnTo>
                    <a:pt x="34441" y="206640"/>
                  </a:lnTo>
                  <a:cubicBezTo>
                    <a:pt x="15420" y="206640"/>
                    <a:pt x="0" y="191220"/>
                    <a:pt x="0" y="172199"/>
                  </a:cubicBezTo>
                  <a:lnTo>
                    <a:pt x="0" y="34441"/>
                  </a:lnTo>
                  <a:close/>
                </a:path>
              </a:pathLst>
            </a:custGeom>
            <a:solidFill>
              <a:schemeClr val="dk2"/>
            </a:solidFill>
            <a:ln cap="flat" cmpd="sng" w="25400">
              <a:solidFill>
                <a:schemeClr val="lt1"/>
              </a:solidFill>
              <a:prstDash val="solid"/>
              <a:round/>
              <a:headEnd len="sm" w="sm" type="none"/>
              <a:tailEnd len="sm" w="sm" type="none"/>
            </a:ln>
          </p:spPr>
          <p:txBody>
            <a:bodyPr anchorCtr="0" anchor="ctr" bIns="10075" lIns="312500" spcFirstLastPara="1" rIns="312500" wrap="square" tIns="10075">
              <a:noAutofit/>
            </a:bodyPr>
            <a:lstStyle/>
            <a:p>
              <a:pPr indent="0" lvl="0" marL="0" marR="0" rtl="0" algn="l">
                <a:lnSpc>
                  <a:spcPct val="90000"/>
                </a:lnSpc>
                <a:spcBef>
                  <a:spcPts val="0"/>
                </a:spcBef>
                <a:spcAft>
                  <a:spcPts val="0"/>
                </a:spcAft>
                <a:buClr>
                  <a:schemeClr val="lt1"/>
                </a:buClr>
                <a:buSzPts val="2400"/>
                <a:buFont typeface="Calibri"/>
                <a:buNone/>
              </a:pPr>
              <a:r>
                <a:rPr lang="lv-LV" sz="2400">
                  <a:solidFill>
                    <a:schemeClr val="lt1"/>
                  </a:solidFill>
                  <a:latin typeface="Calibri"/>
                  <a:ea typeface="Calibri"/>
                  <a:cs typeface="Calibri"/>
                  <a:sym typeface="Calibri"/>
                </a:rPr>
                <a:t>• Paturēt prātā uzmanības diapazonu. Uzmanības apjoms komunikācijā ir ierobežots, it īpaši digitālajā vidē. Tāpēc šajā vidē ir svarīgi būt lakoniskam.</a:t>
              </a:r>
              <a:endParaRPr sz="2400">
                <a:solidFill>
                  <a:schemeClr val="lt1"/>
                </a:solidFill>
                <a:latin typeface="Calibri"/>
                <a:ea typeface="Calibri"/>
                <a:cs typeface="Calibri"/>
                <a:sym typeface="Calibri"/>
              </a:endParaRPr>
            </a:p>
          </p:txBody>
        </p:sp>
      </p:grpSp>
      <p:sp>
        <p:nvSpPr>
          <p:cNvPr id="368" name="Google Shape;368;p17"/>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Efektīva saziņa digitālajā vidē</a:t>
            </a:r>
            <a:endParaRPr sz="4000">
              <a:solidFill>
                <a:srgbClr val="E12227"/>
              </a:solidFill>
              <a:latin typeface="Calibri"/>
              <a:ea typeface="Calibri"/>
              <a:cs typeface="Calibri"/>
              <a:sym typeface="Calibri"/>
            </a:endParaRPr>
          </a:p>
        </p:txBody>
      </p:sp>
      <p:grpSp>
        <p:nvGrpSpPr>
          <p:cNvPr id="369" name="Google Shape;369;p17"/>
          <p:cNvGrpSpPr/>
          <p:nvPr/>
        </p:nvGrpSpPr>
        <p:grpSpPr>
          <a:xfrm>
            <a:off x="903420" y="5427344"/>
            <a:ext cx="11506200" cy="2042591"/>
            <a:chOff x="772250" y="4345404"/>
            <a:chExt cx="10740773" cy="587779"/>
          </a:xfrm>
        </p:grpSpPr>
        <p:sp>
          <p:nvSpPr>
            <p:cNvPr id="370" name="Google Shape;370;p17"/>
            <p:cNvSpPr/>
            <p:nvPr/>
          </p:nvSpPr>
          <p:spPr>
            <a:xfrm>
              <a:off x="772250" y="4535238"/>
              <a:ext cx="10598511" cy="63764"/>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7"/>
            <p:cNvSpPr/>
            <p:nvPr/>
          </p:nvSpPr>
          <p:spPr>
            <a:xfrm>
              <a:off x="1333500" y="4345404"/>
              <a:ext cx="10179523" cy="270259"/>
            </a:xfrm>
            <a:custGeom>
              <a:rect b="b" l="l" r="r" t="t"/>
              <a:pathLst>
                <a:path extrusionOk="0" h="206640" w="8001000">
                  <a:moveTo>
                    <a:pt x="0" y="34441"/>
                  </a:moveTo>
                  <a:cubicBezTo>
                    <a:pt x="0" y="15420"/>
                    <a:pt x="15420" y="0"/>
                    <a:pt x="34441" y="0"/>
                  </a:cubicBezTo>
                  <a:lnTo>
                    <a:pt x="7966559" y="0"/>
                  </a:lnTo>
                  <a:cubicBezTo>
                    <a:pt x="7985580" y="0"/>
                    <a:pt x="8001000" y="15420"/>
                    <a:pt x="8001000" y="34441"/>
                  </a:cubicBezTo>
                  <a:lnTo>
                    <a:pt x="8001000" y="172199"/>
                  </a:lnTo>
                  <a:cubicBezTo>
                    <a:pt x="8001000" y="191220"/>
                    <a:pt x="7985580" y="206640"/>
                    <a:pt x="7966559" y="206640"/>
                  </a:cubicBezTo>
                  <a:lnTo>
                    <a:pt x="34441" y="206640"/>
                  </a:lnTo>
                  <a:cubicBezTo>
                    <a:pt x="15420" y="206640"/>
                    <a:pt x="0" y="191220"/>
                    <a:pt x="0" y="172199"/>
                  </a:cubicBezTo>
                  <a:lnTo>
                    <a:pt x="0" y="34441"/>
                  </a:lnTo>
                  <a:close/>
                </a:path>
              </a:pathLst>
            </a:custGeom>
            <a:solidFill>
              <a:schemeClr val="dk2"/>
            </a:solidFill>
            <a:ln cap="flat" cmpd="sng" w="25400">
              <a:solidFill>
                <a:schemeClr val="lt1"/>
              </a:solidFill>
              <a:prstDash val="solid"/>
              <a:round/>
              <a:headEnd len="sm" w="sm" type="none"/>
              <a:tailEnd len="sm" w="sm" type="none"/>
            </a:ln>
          </p:spPr>
          <p:txBody>
            <a:bodyPr anchorCtr="0" anchor="ctr" bIns="10075" lIns="312500" spcFirstLastPara="1" rIns="312500" wrap="square" tIns="10075">
              <a:noAutofit/>
            </a:bodyPr>
            <a:lstStyle/>
            <a:p>
              <a:pPr indent="0" lvl="0" marL="0" marR="0" rtl="0" algn="l">
                <a:lnSpc>
                  <a:spcPct val="90000"/>
                </a:lnSpc>
                <a:spcBef>
                  <a:spcPts val="0"/>
                </a:spcBef>
                <a:spcAft>
                  <a:spcPts val="0"/>
                </a:spcAft>
                <a:buClr>
                  <a:schemeClr val="lt1"/>
                </a:buClr>
                <a:buSzPts val="2400"/>
                <a:buFont typeface="Calibri"/>
                <a:buNone/>
              </a:pPr>
              <a:r>
                <a:rPr lang="lv-LV" sz="2400">
                  <a:solidFill>
                    <a:schemeClr val="lt1"/>
                  </a:solidFill>
                  <a:latin typeface="Calibri"/>
                  <a:ea typeface="Calibri"/>
                  <a:cs typeface="Calibri"/>
                  <a:sym typeface="Calibri"/>
                </a:rPr>
                <a:t>• Virtuālajām sanāksmēm, tāpat kā fiziskām sanāksmēm, ir jābūt ātrām, efektīvām, kodolīgām un operatīvām.</a:t>
              </a:r>
              <a:endParaRPr sz="2400">
                <a:solidFill>
                  <a:schemeClr val="lt1"/>
                </a:solidFill>
                <a:latin typeface="Calibri"/>
                <a:ea typeface="Calibri"/>
                <a:cs typeface="Calibri"/>
                <a:sym typeface="Calibri"/>
              </a:endParaRPr>
            </a:p>
          </p:txBody>
        </p:sp>
        <p:sp>
          <p:nvSpPr>
            <p:cNvPr id="372" name="Google Shape;372;p17"/>
            <p:cNvSpPr/>
            <p:nvPr/>
          </p:nvSpPr>
          <p:spPr>
            <a:xfrm>
              <a:off x="772250" y="4852759"/>
              <a:ext cx="10598511" cy="63764"/>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7"/>
            <p:cNvSpPr/>
            <p:nvPr/>
          </p:nvSpPr>
          <p:spPr>
            <a:xfrm>
              <a:off x="1333500" y="4662924"/>
              <a:ext cx="10179523" cy="270259"/>
            </a:xfrm>
            <a:custGeom>
              <a:rect b="b" l="l" r="r" t="t"/>
              <a:pathLst>
                <a:path extrusionOk="0" h="206640" w="8001000">
                  <a:moveTo>
                    <a:pt x="0" y="34441"/>
                  </a:moveTo>
                  <a:cubicBezTo>
                    <a:pt x="0" y="15420"/>
                    <a:pt x="15420" y="0"/>
                    <a:pt x="34441" y="0"/>
                  </a:cubicBezTo>
                  <a:lnTo>
                    <a:pt x="7966559" y="0"/>
                  </a:lnTo>
                  <a:cubicBezTo>
                    <a:pt x="7985580" y="0"/>
                    <a:pt x="8001000" y="15420"/>
                    <a:pt x="8001000" y="34441"/>
                  </a:cubicBezTo>
                  <a:lnTo>
                    <a:pt x="8001000" y="172199"/>
                  </a:lnTo>
                  <a:cubicBezTo>
                    <a:pt x="8001000" y="191220"/>
                    <a:pt x="7985580" y="206640"/>
                    <a:pt x="7966559" y="206640"/>
                  </a:cubicBezTo>
                  <a:lnTo>
                    <a:pt x="34441" y="206640"/>
                  </a:lnTo>
                  <a:cubicBezTo>
                    <a:pt x="15420" y="206640"/>
                    <a:pt x="0" y="191220"/>
                    <a:pt x="0" y="172199"/>
                  </a:cubicBezTo>
                  <a:lnTo>
                    <a:pt x="0" y="34441"/>
                  </a:lnTo>
                  <a:close/>
                </a:path>
              </a:pathLst>
            </a:custGeom>
            <a:solidFill>
              <a:schemeClr val="dk2"/>
            </a:solidFill>
            <a:ln cap="flat" cmpd="sng" w="25400">
              <a:solidFill>
                <a:schemeClr val="lt1"/>
              </a:solidFill>
              <a:prstDash val="solid"/>
              <a:round/>
              <a:headEnd len="sm" w="sm" type="none"/>
              <a:tailEnd len="sm" w="sm" type="none"/>
            </a:ln>
          </p:spPr>
          <p:txBody>
            <a:bodyPr anchorCtr="0" anchor="ctr" bIns="10075" lIns="312500" spcFirstLastPara="1" rIns="312500" wrap="square" tIns="10075">
              <a:noAutofit/>
            </a:bodyPr>
            <a:lstStyle/>
            <a:p>
              <a:pPr indent="0" lvl="0" marL="0" marR="0" rtl="0" algn="l">
                <a:lnSpc>
                  <a:spcPct val="90000"/>
                </a:lnSpc>
                <a:spcBef>
                  <a:spcPts val="0"/>
                </a:spcBef>
                <a:spcAft>
                  <a:spcPts val="0"/>
                </a:spcAft>
                <a:buClr>
                  <a:schemeClr val="lt1"/>
                </a:buClr>
                <a:buSzPts val="2400"/>
                <a:buFont typeface="Calibri"/>
                <a:buNone/>
              </a:pPr>
              <a:r>
                <a:rPr lang="lv-LV" sz="2400">
                  <a:solidFill>
                    <a:schemeClr val="lt1"/>
                  </a:solidFill>
                  <a:latin typeface="Calibri"/>
                  <a:ea typeface="Calibri"/>
                  <a:cs typeface="Calibri"/>
                  <a:sym typeface="Calibri"/>
                </a:rPr>
                <a:t>• Ja esat sanāksmes vadītājs, Jums ir jāpārliecinās, ka esat labs mediators, un jādod iespēja izteikties visiem komandas locekļiem, lai neviens nejustos izslēgts.</a:t>
              </a:r>
              <a:endParaRPr sz="2400">
                <a:solidFill>
                  <a:schemeClr val="lt1"/>
                </a:solidFill>
                <a:latin typeface="Calibri"/>
                <a:ea typeface="Calibri"/>
                <a:cs typeface="Calibri"/>
                <a:sym typeface="Calibri"/>
              </a:endParaRPr>
            </a:p>
          </p:txBody>
        </p:sp>
      </p:grpSp>
      <p:sp>
        <p:nvSpPr>
          <p:cNvPr id="374" name="Google Shape;374;p17"/>
          <p:cNvSpPr txBox="1"/>
          <p:nvPr/>
        </p:nvSpPr>
        <p:spPr>
          <a:xfrm>
            <a:off x="14630400" y="647700"/>
            <a:ext cx="32214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lang="lv-LV" sz="4800">
                <a:solidFill>
                  <a:srgbClr val="152D54"/>
                </a:solidFill>
                <a:latin typeface="Calibri"/>
                <a:ea typeface="Calibri"/>
                <a:cs typeface="Calibri"/>
                <a:sym typeface="Calibri"/>
              </a:rPr>
              <a:t>3</a:t>
            </a:r>
            <a:r>
              <a:rPr b="1" i="0" lang="lv-LV" sz="4800">
                <a:solidFill>
                  <a:srgbClr val="152D54"/>
                </a:solidFill>
                <a:latin typeface="Calibri"/>
                <a:ea typeface="Calibri"/>
                <a:cs typeface="Calibri"/>
                <a:sym typeface="Calibri"/>
              </a:rPr>
              <a:t>. </a:t>
            </a:r>
            <a:r>
              <a:rPr b="1" lang="lv-LV" sz="4800">
                <a:solidFill>
                  <a:srgbClr val="152D54"/>
                </a:solidFill>
                <a:latin typeface="Calibri"/>
                <a:ea typeface="Calibri"/>
                <a:cs typeface="Calibri"/>
                <a:sym typeface="Calibri"/>
              </a:rPr>
              <a:t>nodaļa</a:t>
            </a:r>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500"/>
                                        <p:tgtEl>
                                          <p:spTgt spid="3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18"/>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381" name="Google Shape;381;p18"/>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82" name="Google Shape;382;p18"/>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83" name="Google Shape;383;p18"/>
          <p:cNvSpPr txBox="1"/>
          <p:nvPr/>
        </p:nvSpPr>
        <p:spPr>
          <a:xfrm>
            <a:off x="914400" y="1714500"/>
            <a:ext cx="11430000"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lv-LV" sz="2400">
                <a:solidFill>
                  <a:srgbClr val="E12227"/>
                </a:solidFill>
                <a:latin typeface="Calibri"/>
                <a:ea typeface="Calibri"/>
                <a:cs typeface="Calibri"/>
                <a:sym typeface="Calibri"/>
              </a:rPr>
              <a:t>- No darbinieka/darba grupas perspektīvas:</a:t>
            </a:r>
            <a:endParaRPr sz="2400">
              <a:solidFill>
                <a:srgbClr val="E12227"/>
              </a:solidFill>
              <a:latin typeface="Calibri"/>
              <a:ea typeface="Calibri"/>
              <a:cs typeface="Calibri"/>
              <a:sym typeface="Calibri"/>
            </a:endParaRPr>
          </a:p>
          <a:p>
            <a:pPr indent="0" lvl="0" marL="0" marR="0" rtl="0" algn="just">
              <a:spcBef>
                <a:spcPts val="0"/>
              </a:spcBef>
              <a:spcAft>
                <a:spcPts val="0"/>
              </a:spcAft>
              <a:buNone/>
            </a:pPr>
            <a:r>
              <a:t/>
            </a:r>
            <a:endParaRPr sz="2400">
              <a:solidFill>
                <a:schemeClr val="dk1"/>
              </a:solidFill>
              <a:latin typeface="Calibri"/>
              <a:ea typeface="Calibri"/>
              <a:cs typeface="Calibri"/>
              <a:sym typeface="Calibri"/>
            </a:endParaRPr>
          </a:p>
        </p:txBody>
      </p:sp>
      <p:sp>
        <p:nvSpPr>
          <p:cNvPr id="384" name="Google Shape;384;p18"/>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Efektīva saziņa digitālajā vidē</a:t>
            </a:r>
            <a:endParaRPr sz="4000">
              <a:solidFill>
                <a:srgbClr val="E12227"/>
              </a:solidFill>
              <a:latin typeface="Calibri"/>
              <a:ea typeface="Calibri"/>
              <a:cs typeface="Calibri"/>
              <a:sym typeface="Calibri"/>
            </a:endParaRPr>
          </a:p>
        </p:txBody>
      </p:sp>
      <p:grpSp>
        <p:nvGrpSpPr>
          <p:cNvPr id="385" name="Google Shape;385;p18"/>
          <p:cNvGrpSpPr/>
          <p:nvPr/>
        </p:nvGrpSpPr>
        <p:grpSpPr>
          <a:xfrm>
            <a:off x="533400" y="2543846"/>
            <a:ext cx="11582400" cy="1695255"/>
            <a:chOff x="533400" y="2543846"/>
            <a:chExt cx="11582400" cy="1695255"/>
          </a:xfrm>
        </p:grpSpPr>
        <p:sp>
          <p:nvSpPr>
            <p:cNvPr id="386" name="Google Shape;386;p18"/>
            <p:cNvSpPr/>
            <p:nvPr/>
          </p:nvSpPr>
          <p:spPr>
            <a:xfrm>
              <a:off x="533400" y="3218251"/>
              <a:ext cx="11430000" cy="248850"/>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7" name="Google Shape;387;p18"/>
            <p:cNvGrpSpPr/>
            <p:nvPr/>
          </p:nvGrpSpPr>
          <p:grpSpPr>
            <a:xfrm>
              <a:off x="1066800" y="2543846"/>
              <a:ext cx="11049000" cy="1695255"/>
              <a:chOff x="0" y="1813"/>
              <a:chExt cx="11049000" cy="1695255"/>
            </a:xfrm>
          </p:grpSpPr>
          <p:sp>
            <p:nvSpPr>
              <p:cNvPr id="388" name="Google Shape;388;p18"/>
              <p:cNvSpPr/>
              <p:nvPr/>
            </p:nvSpPr>
            <p:spPr>
              <a:xfrm>
                <a:off x="0" y="1813"/>
                <a:ext cx="11049000" cy="898560"/>
              </a:xfrm>
              <a:prstGeom prst="roundRect">
                <a:avLst>
                  <a:gd fmla="val 16667"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8"/>
              <p:cNvSpPr txBox="1"/>
              <p:nvPr/>
            </p:nvSpPr>
            <p:spPr>
              <a:xfrm>
                <a:off x="43864" y="45677"/>
                <a:ext cx="10961272" cy="810832"/>
              </a:xfrm>
              <a:prstGeom prst="rect">
                <a:avLst/>
              </a:prstGeom>
              <a:noFill/>
              <a:ln>
                <a:noFill/>
              </a:ln>
            </p:spPr>
            <p:txBody>
              <a:bodyPr anchorCtr="0" anchor="ctr" bIns="137150" lIns="137150" spcFirstLastPara="1" rIns="137150" wrap="square" tIns="137150">
                <a:noAutofit/>
              </a:bodyPr>
              <a:lstStyle/>
              <a:p>
                <a:pPr indent="0" lvl="0" marL="0" marR="0" rtl="0" algn="l">
                  <a:lnSpc>
                    <a:spcPct val="90000"/>
                  </a:lnSpc>
                  <a:spcBef>
                    <a:spcPts val="0"/>
                  </a:spcBef>
                  <a:spcAft>
                    <a:spcPts val="0"/>
                  </a:spcAft>
                  <a:buClr>
                    <a:schemeClr val="lt1"/>
                  </a:buClr>
                  <a:buSzPts val="2400"/>
                  <a:buFont typeface="Calibri"/>
                  <a:buNone/>
                </a:pPr>
                <a:r>
                  <a:rPr lang="lv-LV" sz="2400">
                    <a:solidFill>
                      <a:schemeClr val="lt1"/>
                    </a:solidFill>
                    <a:latin typeface="Calibri"/>
                    <a:ea typeface="Calibri"/>
                    <a:cs typeface="Calibri"/>
                    <a:sym typeface="Calibri"/>
                  </a:rPr>
                  <a:t>• Apskaitiet visefektīvākos un piemērotākos digitālos līdzekļus saziņai darba vidē.</a:t>
                </a:r>
                <a:endParaRPr sz="2400">
                  <a:solidFill>
                    <a:schemeClr val="lt1"/>
                  </a:solidFill>
                  <a:latin typeface="Calibri"/>
                  <a:ea typeface="Calibri"/>
                  <a:cs typeface="Calibri"/>
                  <a:sym typeface="Calibri"/>
                </a:endParaRPr>
              </a:p>
            </p:txBody>
          </p:sp>
          <p:sp>
            <p:nvSpPr>
              <p:cNvPr id="390" name="Google Shape;390;p18"/>
              <p:cNvSpPr/>
              <p:nvPr/>
            </p:nvSpPr>
            <p:spPr>
              <a:xfrm>
                <a:off x="0" y="902188"/>
                <a:ext cx="11049000" cy="79488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8"/>
              <p:cNvSpPr txBox="1"/>
              <p:nvPr/>
            </p:nvSpPr>
            <p:spPr>
              <a:xfrm>
                <a:off x="0" y="902188"/>
                <a:ext cx="11049000" cy="794880"/>
              </a:xfrm>
              <a:prstGeom prst="rect">
                <a:avLst/>
              </a:prstGeom>
              <a:noFill/>
              <a:ln>
                <a:noFill/>
              </a:ln>
            </p:spPr>
            <p:txBody>
              <a:bodyPr anchorCtr="0" anchor="t" bIns="33000" lIns="350800" spcFirstLastPara="1" rIns="184900" wrap="square" tIns="33000">
                <a:noAutofit/>
              </a:bodyPr>
              <a:lstStyle/>
              <a:p>
                <a:pPr indent="-228600" lvl="1" marL="228600" marR="0" rtl="0" algn="l">
                  <a:lnSpc>
                    <a:spcPct val="90000"/>
                  </a:lnSpc>
                  <a:spcBef>
                    <a:spcPts val="0"/>
                  </a:spcBef>
                  <a:spcAft>
                    <a:spcPts val="0"/>
                  </a:spcAft>
                  <a:buClr>
                    <a:srgbClr val="243255"/>
                  </a:buClr>
                  <a:buSzPts val="2600"/>
                  <a:buFont typeface="Courier New"/>
                  <a:buChar char="o"/>
                </a:pPr>
                <a:r>
                  <a:rPr b="0" i="0" lang="lv-LV" sz="2600" u="none" cap="none" strike="noStrike">
                    <a:solidFill>
                      <a:srgbClr val="243255"/>
                    </a:solidFill>
                    <a:latin typeface="Calibri"/>
                    <a:ea typeface="Calibri"/>
                    <a:cs typeface="Calibri"/>
                    <a:sym typeface="Calibri"/>
                  </a:rPr>
                  <a:t>Būt ziņkārīgam, noskaidrot un apmācīt sevi tajos rīkos, kurus neprot izmantot.</a:t>
                </a:r>
                <a:endParaRPr b="0" i="0" sz="2600" u="none" cap="none" strike="noStrike">
                  <a:solidFill>
                    <a:srgbClr val="243255"/>
                  </a:solidFill>
                  <a:latin typeface="Calibri"/>
                  <a:ea typeface="Calibri"/>
                  <a:cs typeface="Calibri"/>
                  <a:sym typeface="Calibri"/>
                </a:endParaRPr>
              </a:p>
            </p:txBody>
          </p:sp>
        </p:grpSp>
      </p:grpSp>
      <p:sp>
        <p:nvSpPr>
          <p:cNvPr id="392" name="Google Shape;392;p18"/>
          <p:cNvSpPr txBox="1"/>
          <p:nvPr/>
        </p:nvSpPr>
        <p:spPr>
          <a:xfrm>
            <a:off x="14630400" y="647700"/>
            <a:ext cx="32214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lang="lv-LV" sz="4800">
                <a:solidFill>
                  <a:srgbClr val="152D54"/>
                </a:solidFill>
                <a:latin typeface="Calibri"/>
                <a:ea typeface="Calibri"/>
                <a:cs typeface="Calibri"/>
                <a:sym typeface="Calibri"/>
              </a:rPr>
              <a:t>3</a:t>
            </a:r>
            <a:r>
              <a:rPr b="1" i="0" lang="lv-LV" sz="4800">
                <a:solidFill>
                  <a:srgbClr val="152D54"/>
                </a:solidFill>
                <a:latin typeface="Calibri"/>
                <a:ea typeface="Calibri"/>
                <a:cs typeface="Calibri"/>
                <a:sym typeface="Calibri"/>
              </a:rPr>
              <a:t>. </a:t>
            </a:r>
            <a:r>
              <a:rPr b="1" lang="lv-LV" sz="4800">
                <a:solidFill>
                  <a:srgbClr val="152D54"/>
                </a:solidFill>
                <a:latin typeface="Calibri"/>
                <a:ea typeface="Calibri"/>
                <a:cs typeface="Calibri"/>
                <a:sym typeface="Calibri"/>
              </a:rPr>
              <a:t>nodaļa</a:t>
            </a:r>
            <a:endParaRPr/>
          </a:p>
        </p:txBody>
      </p:sp>
    </p:spTree>
  </p:cSld>
  <p:clrMapOvr>
    <a:masterClrMapping/>
  </p:clrMapOvr>
  <mc:AlternateContent>
    <mc:Choice Requires="p14">
      <p:transition spd="slow" p14:dur="4000">
        <p14:vortex dir="r"/>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500"/>
                                        <p:tgtEl>
                                          <p:spTgt spid="38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500"/>
                                        <p:tgtEl>
                                          <p:spTgt spid="3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
                                        <p:tgtEl>
                                          <p:spTgt spid="3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19"/>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399" name="Google Shape;399;p19"/>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400" name="Google Shape;400;p19"/>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401" name="Google Shape;401;p19"/>
          <p:cNvSpPr txBox="1"/>
          <p:nvPr/>
        </p:nvSpPr>
        <p:spPr>
          <a:xfrm>
            <a:off x="762000" y="2723206"/>
            <a:ext cx="11166764" cy="4467057"/>
          </a:xfrm>
          <a:prstGeom prst="rect">
            <a:avLst/>
          </a:prstGeom>
          <a:noFill/>
          <a:ln>
            <a:noFill/>
          </a:ln>
        </p:spPr>
        <p:txBody>
          <a:bodyPr anchorCtr="0" anchor="t" bIns="45700" lIns="91425" spcFirstLastPara="1" rIns="91425" wrap="square" tIns="45700">
            <a:spAutoFit/>
          </a:bodyPr>
          <a:lstStyle/>
          <a:p>
            <a:pPr indent="-342900" lvl="1" marL="800100" marR="0" rtl="0" algn="just">
              <a:lnSpc>
                <a:spcPct val="150000"/>
              </a:lnSpc>
              <a:spcBef>
                <a:spcPts val="0"/>
              </a:spcBef>
              <a:spcAft>
                <a:spcPts val="0"/>
              </a:spcAft>
              <a:buClr>
                <a:srgbClr val="243255"/>
              </a:buClr>
              <a:buSzPts val="2400"/>
              <a:buFont typeface="Courier New"/>
              <a:buChar char="o"/>
            </a:pPr>
            <a:r>
              <a:rPr b="0" i="0" lang="lv-LV" sz="2400" u="none" cap="none" strike="noStrike">
                <a:solidFill>
                  <a:srgbClr val="243255"/>
                </a:solidFill>
                <a:latin typeface="Calibri"/>
                <a:ea typeface="Calibri"/>
                <a:cs typeface="Calibri"/>
                <a:sym typeface="Calibri"/>
              </a:rPr>
              <a:t>Dažkārt ir ieteicams izmantot kanālu kā, piemēram, tērzētavu, tūlītēju ziņojumu saņemšanai; e-pastu oficiālākai saziņai; dažreiz labāka izvēle ir izmantot tiešsaistes video atbalstu detalizētākai sarunai, kad redzamajā attēlā ir iespējams novērot sejas izteiksmes un ķermeņa valodu.</a:t>
            </a:r>
            <a:endParaRPr b="0" i="0" sz="2400" u="none" cap="none" strike="noStrike">
              <a:solidFill>
                <a:schemeClr val="dk1"/>
              </a:solidFill>
              <a:latin typeface="Calibri"/>
              <a:ea typeface="Calibri"/>
              <a:cs typeface="Calibri"/>
              <a:sym typeface="Calibri"/>
            </a:endParaRPr>
          </a:p>
          <a:p>
            <a:pPr indent="-342900" lvl="1" marL="800100" marR="0" rtl="0" algn="just">
              <a:lnSpc>
                <a:spcPct val="150000"/>
              </a:lnSpc>
              <a:spcBef>
                <a:spcPts val="0"/>
              </a:spcBef>
              <a:spcAft>
                <a:spcPts val="0"/>
              </a:spcAft>
              <a:buClr>
                <a:srgbClr val="243255"/>
              </a:buClr>
              <a:buSzPts val="2400"/>
              <a:buFont typeface="Courier New"/>
              <a:buChar char="o"/>
            </a:pPr>
            <a:r>
              <a:rPr b="0" i="0" lang="lv-LV" sz="2400" u="none" cap="none" strike="noStrike">
                <a:solidFill>
                  <a:srgbClr val="243255"/>
                </a:solidFill>
                <a:latin typeface="Calibri"/>
                <a:ea typeface="Calibri"/>
                <a:cs typeface="Calibri"/>
                <a:sym typeface="Calibri"/>
              </a:rPr>
              <a:t>Izvairīties izmantot e-pastu vai tērzētavu konfliktsituācijās un izvēlēties tādus līdzekļus kā tālruņa vai videokonferences, kas norāda uz tuvību. Censties nekopēt cilvēkus bez vajadzības vai izmantot lielos burtus, ja vien tas nav pozitīvs vēstījums.</a:t>
            </a:r>
            <a:endParaRPr b="0" i="0" sz="2400" u="none" cap="none" strike="noStrike">
              <a:solidFill>
                <a:schemeClr val="dk1"/>
              </a:solidFill>
              <a:latin typeface="Calibri"/>
              <a:ea typeface="Calibri"/>
              <a:cs typeface="Calibri"/>
              <a:sym typeface="Calibri"/>
            </a:endParaRPr>
          </a:p>
        </p:txBody>
      </p:sp>
      <p:sp>
        <p:nvSpPr>
          <p:cNvPr id="402" name="Google Shape;402;p19"/>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Efektīva saziņa digitālajā vidē</a:t>
            </a:r>
            <a:endParaRPr sz="4000">
              <a:solidFill>
                <a:srgbClr val="E12227"/>
              </a:solidFill>
              <a:latin typeface="Calibri"/>
              <a:ea typeface="Calibri"/>
              <a:cs typeface="Calibri"/>
              <a:sym typeface="Calibri"/>
            </a:endParaRPr>
          </a:p>
        </p:txBody>
      </p:sp>
      <p:grpSp>
        <p:nvGrpSpPr>
          <p:cNvPr id="403" name="Google Shape;403;p19"/>
          <p:cNvGrpSpPr/>
          <p:nvPr/>
        </p:nvGrpSpPr>
        <p:grpSpPr>
          <a:xfrm>
            <a:off x="498764" y="1790700"/>
            <a:ext cx="13559435" cy="786240"/>
            <a:chOff x="498764" y="1790700"/>
            <a:chExt cx="12616363" cy="786240"/>
          </a:xfrm>
        </p:grpSpPr>
        <p:sp>
          <p:nvSpPr>
            <p:cNvPr id="404" name="Google Shape;404;p19"/>
            <p:cNvSpPr/>
            <p:nvPr/>
          </p:nvSpPr>
          <p:spPr>
            <a:xfrm>
              <a:off x="498764" y="2278541"/>
              <a:ext cx="11430000" cy="197959"/>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5" name="Google Shape;405;p19"/>
            <p:cNvGrpSpPr/>
            <p:nvPr/>
          </p:nvGrpSpPr>
          <p:grpSpPr>
            <a:xfrm>
              <a:off x="938056" y="1790700"/>
              <a:ext cx="12177071" cy="786240"/>
              <a:chOff x="0" y="0"/>
              <a:chExt cx="12177071" cy="786240"/>
            </a:xfrm>
          </p:grpSpPr>
          <p:sp>
            <p:nvSpPr>
              <p:cNvPr id="406" name="Google Shape;406;p19"/>
              <p:cNvSpPr/>
              <p:nvPr/>
            </p:nvSpPr>
            <p:spPr>
              <a:xfrm>
                <a:off x="0" y="0"/>
                <a:ext cx="12177071" cy="786240"/>
              </a:xfrm>
              <a:prstGeom prst="roundRect">
                <a:avLst>
                  <a:gd fmla="val 16667"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9"/>
              <p:cNvSpPr txBox="1"/>
              <p:nvPr/>
            </p:nvSpPr>
            <p:spPr>
              <a:xfrm>
                <a:off x="38381" y="38381"/>
                <a:ext cx="12100309" cy="709478"/>
              </a:xfrm>
              <a:prstGeom prst="rect">
                <a:avLst/>
              </a:prstGeom>
              <a:noFill/>
              <a:ln>
                <a:noFill/>
              </a:ln>
            </p:spPr>
            <p:txBody>
              <a:bodyPr anchorCtr="0" anchor="ctr" bIns="137150" lIns="137150" spcFirstLastPara="1" rIns="137150" wrap="square" tIns="137150">
                <a:noAutofit/>
              </a:bodyPr>
              <a:lstStyle/>
              <a:p>
                <a:pPr indent="0" lvl="0" marL="0" marR="0" rtl="0" algn="l">
                  <a:lnSpc>
                    <a:spcPct val="90000"/>
                  </a:lnSpc>
                  <a:spcBef>
                    <a:spcPts val="0"/>
                  </a:spcBef>
                  <a:spcAft>
                    <a:spcPts val="0"/>
                  </a:spcAft>
                  <a:buClr>
                    <a:schemeClr val="lt1"/>
                  </a:buClr>
                  <a:buSzPts val="2400"/>
                  <a:buFont typeface="Calibri"/>
                  <a:buNone/>
                </a:pPr>
                <a:r>
                  <a:rPr lang="lv-LV" sz="2400">
                    <a:solidFill>
                      <a:schemeClr val="lt1"/>
                    </a:solidFill>
                    <a:latin typeface="Calibri"/>
                    <a:ea typeface="Calibri"/>
                    <a:cs typeface="Calibri"/>
                    <a:sym typeface="Calibri"/>
                  </a:rPr>
                  <a:t>• Katram gadījumam izvēlēties pareizo kanālu! Tādējādi tiks uzlabota digitālā mijiedarbība.</a:t>
                </a:r>
                <a:endParaRPr sz="2400">
                  <a:solidFill>
                    <a:schemeClr val="lt1"/>
                  </a:solidFill>
                  <a:latin typeface="Calibri"/>
                  <a:ea typeface="Calibri"/>
                  <a:cs typeface="Calibri"/>
                  <a:sym typeface="Calibri"/>
                </a:endParaRPr>
              </a:p>
            </p:txBody>
          </p:sp>
        </p:grpSp>
      </p:grpSp>
      <p:sp>
        <p:nvSpPr>
          <p:cNvPr id="408" name="Google Shape;408;p19"/>
          <p:cNvSpPr txBox="1"/>
          <p:nvPr/>
        </p:nvSpPr>
        <p:spPr>
          <a:xfrm>
            <a:off x="14630400" y="647700"/>
            <a:ext cx="32214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lang="lv-LV" sz="4800">
                <a:solidFill>
                  <a:srgbClr val="152D54"/>
                </a:solidFill>
                <a:latin typeface="Calibri"/>
                <a:ea typeface="Calibri"/>
                <a:cs typeface="Calibri"/>
                <a:sym typeface="Calibri"/>
              </a:rPr>
              <a:t>3</a:t>
            </a:r>
            <a:r>
              <a:rPr b="1" i="0" lang="lv-LV" sz="4800">
                <a:solidFill>
                  <a:srgbClr val="152D54"/>
                </a:solidFill>
                <a:latin typeface="Calibri"/>
                <a:ea typeface="Calibri"/>
                <a:cs typeface="Calibri"/>
                <a:sym typeface="Calibri"/>
              </a:rPr>
              <a:t>. </a:t>
            </a:r>
            <a:r>
              <a:rPr b="1" lang="lv-LV" sz="4800">
                <a:solidFill>
                  <a:srgbClr val="152D54"/>
                </a:solidFill>
                <a:latin typeface="Calibri"/>
                <a:ea typeface="Calibri"/>
                <a:cs typeface="Calibri"/>
                <a:sym typeface="Calibri"/>
              </a:rPr>
              <a:t>nodaļa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500"/>
                                        <p:tgtEl>
                                          <p:spTgt spid="4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500"/>
                                        <p:tgtEl>
                                          <p:spTgt spid="403"/>
                                        </p:tgtEl>
                                      </p:cBhvr>
                                    </p:animEffect>
                                  </p:childTnLst>
                                </p:cTn>
                              </p:par>
                              <p:par>
                                <p:cTn fill="hold" nodeType="with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2" name="Shape 112"/>
        <p:cNvGrpSpPr/>
        <p:nvPr/>
      </p:nvGrpSpPr>
      <p:grpSpPr>
        <a:xfrm>
          <a:off x="0" y="0"/>
          <a:ext cx="0" cy="0"/>
          <a:chOff x="0" y="0"/>
          <a:chExt cx="0" cy="0"/>
        </a:xfrm>
      </p:grpSpPr>
      <p:pic>
        <p:nvPicPr>
          <p:cNvPr descr="Goals and objectives concept Royalty Free Vector Image" id="113" name="Google Shape;113;p2"/>
          <p:cNvPicPr preferRelativeResize="0"/>
          <p:nvPr/>
        </p:nvPicPr>
        <p:blipFill rotWithShape="1">
          <a:blip r:embed="rId3">
            <a:alphaModFix/>
          </a:blip>
          <a:srcRect b="11252" l="0" r="0" t="0"/>
          <a:stretch/>
        </p:blipFill>
        <p:spPr>
          <a:xfrm>
            <a:off x="11277599" y="354313"/>
            <a:ext cx="6996545" cy="4855602"/>
          </a:xfrm>
          <a:prstGeom prst="rect">
            <a:avLst/>
          </a:prstGeom>
          <a:noFill/>
          <a:ln>
            <a:noFill/>
          </a:ln>
        </p:spPr>
      </p:pic>
      <p:sp>
        <p:nvSpPr>
          <p:cNvPr id="114" name="Google Shape;114;p2"/>
          <p:cNvSpPr/>
          <p:nvPr/>
        </p:nvSpPr>
        <p:spPr>
          <a:xfrm rot="-5400000">
            <a:off x="1078978" y="3759722"/>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15" name="Google Shape;115;p2"/>
          <p:cNvSpPr txBox="1"/>
          <p:nvPr>
            <p:ph type="title"/>
          </p:nvPr>
        </p:nvSpPr>
        <p:spPr>
          <a:xfrm>
            <a:off x="1050168" y="751064"/>
            <a:ext cx="12852400" cy="1490152"/>
          </a:xfrm>
          <a:prstGeom prst="rect">
            <a:avLst/>
          </a:prstGeom>
          <a:noFill/>
          <a:ln>
            <a:noFill/>
          </a:ln>
        </p:spPr>
        <p:txBody>
          <a:bodyPr anchorCtr="0" anchor="t" bIns="0" lIns="0" spcFirstLastPara="1" rIns="0" wrap="square" tIns="12700">
            <a:spAutoFit/>
          </a:bodyPr>
          <a:lstStyle/>
          <a:p>
            <a:pPr indent="0" lvl="0" marL="12700" rtl="0" algn="l">
              <a:spcBef>
                <a:spcPts val="0"/>
              </a:spcBef>
              <a:spcAft>
                <a:spcPts val="0"/>
              </a:spcAft>
              <a:buNone/>
            </a:pPr>
            <a:r>
              <a:rPr lang="lv-LV"/>
              <a:t>MĒRĶI UN UZDEVUMI</a:t>
            </a:r>
            <a:br>
              <a:rPr b="1" lang="lv-LV" sz="4800">
                <a:solidFill>
                  <a:srgbClr val="E12227"/>
                </a:solidFill>
              </a:rPr>
            </a:br>
            <a:endParaRPr sz="4800">
              <a:solidFill>
                <a:srgbClr val="E12227"/>
              </a:solidFill>
            </a:endParaRPr>
          </a:p>
        </p:txBody>
      </p:sp>
      <p:sp>
        <p:nvSpPr>
          <p:cNvPr id="116" name="Google Shape;116;p2"/>
          <p:cNvSpPr txBox="1"/>
          <p:nvPr/>
        </p:nvSpPr>
        <p:spPr>
          <a:xfrm>
            <a:off x="1105032" y="2628900"/>
            <a:ext cx="13081000" cy="444994"/>
          </a:xfrm>
          <a:prstGeom prst="rect">
            <a:avLst/>
          </a:prstGeom>
          <a:noFill/>
          <a:ln>
            <a:noFill/>
          </a:ln>
        </p:spPr>
        <p:txBody>
          <a:bodyPr anchorCtr="0" anchor="t" bIns="0" lIns="0" spcFirstLastPara="1" rIns="0" wrap="square" tIns="13950">
            <a:spAutoFit/>
          </a:bodyPr>
          <a:lstStyle/>
          <a:p>
            <a:pPr indent="0" lvl="0" marL="0" marR="0" rtl="0" algn="just">
              <a:spcBef>
                <a:spcPts val="0"/>
              </a:spcBef>
              <a:spcAft>
                <a:spcPts val="0"/>
              </a:spcAft>
              <a:buNone/>
            </a:pPr>
            <a:r>
              <a:rPr b="1" lang="lv-LV" sz="2800">
                <a:solidFill>
                  <a:srgbClr val="243255"/>
                </a:solidFill>
                <a:latin typeface="Calibri"/>
                <a:ea typeface="Calibri"/>
                <a:cs typeface="Calibri"/>
                <a:sym typeface="Calibri"/>
              </a:rPr>
              <a:t>Šī moduļa beigās jūs varēsit:</a:t>
            </a:r>
            <a:endParaRPr/>
          </a:p>
        </p:txBody>
      </p:sp>
      <p:sp>
        <p:nvSpPr>
          <p:cNvPr id="117" name="Google Shape;117;p2"/>
          <p:cNvSpPr/>
          <p:nvPr/>
        </p:nvSpPr>
        <p:spPr>
          <a:xfrm>
            <a:off x="0" y="288731"/>
            <a:ext cx="16270605" cy="123825"/>
          </a:xfrm>
          <a:custGeom>
            <a:rect b="b" l="l" r="r" t="t"/>
            <a:pathLst>
              <a:path extrusionOk="0" h="123825" w="16270605">
                <a:moveTo>
                  <a:pt x="0" y="123824"/>
                </a:moveTo>
                <a:lnTo>
                  <a:pt x="0" y="0"/>
                </a:lnTo>
                <a:lnTo>
                  <a:pt x="16270357" y="0"/>
                </a:lnTo>
                <a:lnTo>
                  <a:pt x="16270357" y="123824"/>
                </a:lnTo>
                <a:lnTo>
                  <a:pt x="0" y="123824"/>
                </a:lnTo>
                <a:close/>
              </a:path>
            </a:pathLst>
          </a:custGeom>
          <a:solidFill>
            <a:srgbClr val="152D5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118" name="Google Shape;118;p2"/>
          <p:cNvPicPr preferRelativeResize="0"/>
          <p:nvPr/>
        </p:nvPicPr>
        <p:blipFill rotWithShape="1">
          <a:blip r:embed="rId4">
            <a:alphaModFix/>
          </a:blip>
          <a:srcRect b="0" l="0" r="0" t="0"/>
          <a:stretch/>
        </p:blipFill>
        <p:spPr>
          <a:xfrm>
            <a:off x="3200400" y="9692212"/>
            <a:ext cx="10058400" cy="556688"/>
          </a:xfrm>
          <a:prstGeom prst="rect">
            <a:avLst/>
          </a:prstGeom>
          <a:noFill/>
          <a:ln>
            <a:noFill/>
          </a:ln>
        </p:spPr>
      </p:pic>
      <p:pic>
        <p:nvPicPr>
          <p:cNvPr id="119" name="Google Shape;119;p2"/>
          <p:cNvPicPr preferRelativeResize="0"/>
          <p:nvPr/>
        </p:nvPicPr>
        <p:blipFill rotWithShape="1">
          <a:blip r:embed="rId5">
            <a:alphaModFix/>
          </a:blip>
          <a:srcRect b="0" l="0" r="0" t="0"/>
          <a:stretch/>
        </p:blipFill>
        <p:spPr>
          <a:xfrm>
            <a:off x="1235497" y="9735618"/>
            <a:ext cx="1985322" cy="432844"/>
          </a:xfrm>
          <a:prstGeom prst="rect">
            <a:avLst/>
          </a:prstGeom>
          <a:noFill/>
          <a:ln>
            <a:noFill/>
          </a:ln>
        </p:spPr>
      </p:pic>
      <p:pic>
        <p:nvPicPr>
          <p:cNvPr id="120" name="Google Shape;120;p2"/>
          <p:cNvPicPr preferRelativeResize="0"/>
          <p:nvPr/>
        </p:nvPicPr>
        <p:blipFill rotWithShape="1">
          <a:blip r:embed="rId6">
            <a:alphaModFix/>
          </a:blip>
          <a:srcRect b="0" l="0" r="0" t="0"/>
          <a:stretch/>
        </p:blipFill>
        <p:spPr>
          <a:xfrm>
            <a:off x="168697" y="9745835"/>
            <a:ext cx="936335" cy="449441"/>
          </a:xfrm>
          <a:prstGeom prst="rect">
            <a:avLst/>
          </a:prstGeom>
          <a:noFill/>
          <a:ln>
            <a:noFill/>
          </a:ln>
        </p:spPr>
      </p:pic>
      <p:sp>
        <p:nvSpPr>
          <p:cNvPr id="121" name="Google Shape;121;p2"/>
          <p:cNvSpPr/>
          <p:nvPr/>
        </p:nvSpPr>
        <p:spPr>
          <a:xfrm rot="-5400000">
            <a:off x="1078978" y="4841093"/>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22" name="Google Shape;122;p2"/>
          <p:cNvSpPr/>
          <p:nvPr/>
        </p:nvSpPr>
        <p:spPr>
          <a:xfrm rot="-5400000">
            <a:off x="1078978" y="5922464"/>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23" name="Google Shape;123;p2"/>
          <p:cNvSpPr txBox="1"/>
          <p:nvPr/>
        </p:nvSpPr>
        <p:spPr>
          <a:xfrm>
            <a:off x="1637071" y="3614817"/>
            <a:ext cx="11621729" cy="589072"/>
          </a:xfrm>
          <a:prstGeom prst="rect">
            <a:avLst/>
          </a:prstGeom>
          <a:noFill/>
          <a:ln>
            <a:noFill/>
          </a:ln>
        </p:spPr>
        <p:txBody>
          <a:bodyPr anchorCtr="0" anchor="t" bIns="45700" lIns="108000" spcFirstLastPara="1" rIns="108000" wrap="square" tIns="45700">
            <a:spAutoFit/>
          </a:bodyPr>
          <a:lstStyle/>
          <a:p>
            <a:pPr indent="0" lvl="0" marL="0" marR="0" rtl="0" algn="l">
              <a:lnSpc>
                <a:spcPct val="150000"/>
              </a:lnSpc>
              <a:spcBef>
                <a:spcPts val="0"/>
              </a:spcBef>
              <a:spcAft>
                <a:spcPts val="0"/>
              </a:spcAft>
              <a:buNone/>
            </a:pPr>
            <a:r>
              <a:rPr b="1" lang="lv-LV" sz="2400">
                <a:solidFill>
                  <a:srgbClr val="244061"/>
                </a:solidFill>
                <a:latin typeface="Calibri"/>
                <a:ea typeface="Calibri"/>
                <a:cs typeface="Calibri"/>
                <a:sym typeface="Calibri"/>
              </a:rPr>
              <a:t>Iegūt pamatzināšanas par digitālo komunikāciju un tās pašreizējo kontekstu.</a:t>
            </a:r>
            <a:endParaRPr sz="2400">
              <a:solidFill>
                <a:schemeClr val="dk1"/>
              </a:solidFill>
              <a:latin typeface="Calibri"/>
              <a:ea typeface="Calibri"/>
              <a:cs typeface="Calibri"/>
              <a:sym typeface="Calibri"/>
            </a:endParaRPr>
          </a:p>
        </p:txBody>
      </p:sp>
      <p:sp>
        <p:nvSpPr>
          <p:cNvPr id="124" name="Google Shape;124;p2"/>
          <p:cNvSpPr txBox="1"/>
          <p:nvPr/>
        </p:nvSpPr>
        <p:spPr>
          <a:xfrm>
            <a:off x="1639529" y="4731318"/>
            <a:ext cx="10058400" cy="589072"/>
          </a:xfrm>
          <a:prstGeom prst="rect">
            <a:avLst/>
          </a:prstGeom>
          <a:noFill/>
          <a:ln>
            <a:noFill/>
          </a:ln>
        </p:spPr>
        <p:txBody>
          <a:bodyPr anchorCtr="0" anchor="t" bIns="45700" lIns="108000" spcFirstLastPara="1" rIns="108000" wrap="square" tIns="45700">
            <a:spAutoFit/>
          </a:bodyPr>
          <a:lstStyle/>
          <a:p>
            <a:pPr indent="0" lvl="0" marL="0" marR="0" rtl="0" algn="l">
              <a:lnSpc>
                <a:spcPct val="150000"/>
              </a:lnSpc>
              <a:spcBef>
                <a:spcPts val="0"/>
              </a:spcBef>
              <a:spcAft>
                <a:spcPts val="0"/>
              </a:spcAft>
              <a:buNone/>
            </a:pPr>
            <a:r>
              <a:rPr b="1" lang="lv-LV" sz="2400">
                <a:solidFill>
                  <a:srgbClr val="243255"/>
                </a:solidFill>
                <a:latin typeface="Calibri"/>
                <a:ea typeface="Calibri"/>
                <a:cs typeface="Calibri"/>
                <a:sym typeface="Calibri"/>
              </a:rPr>
              <a:t>Identificēt galvenās komunikācijas problēmas digitālajā laikmetā.</a:t>
            </a:r>
            <a:endParaRPr sz="2400">
              <a:solidFill>
                <a:schemeClr val="dk1"/>
              </a:solidFill>
              <a:latin typeface="Calibri"/>
              <a:ea typeface="Calibri"/>
              <a:cs typeface="Calibri"/>
              <a:sym typeface="Calibri"/>
            </a:endParaRPr>
          </a:p>
        </p:txBody>
      </p:sp>
      <p:sp>
        <p:nvSpPr>
          <p:cNvPr id="125" name="Google Shape;125;p2"/>
          <p:cNvSpPr txBox="1"/>
          <p:nvPr/>
        </p:nvSpPr>
        <p:spPr>
          <a:xfrm>
            <a:off x="1637072" y="5775167"/>
            <a:ext cx="12764728" cy="1143070"/>
          </a:xfrm>
          <a:prstGeom prst="rect">
            <a:avLst/>
          </a:prstGeom>
          <a:noFill/>
          <a:ln>
            <a:noFill/>
          </a:ln>
        </p:spPr>
        <p:txBody>
          <a:bodyPr anchorCtr="0" anchor="t" bIns="45700" lIns="108000" spcFirstLastPara="1" rIns="108000" wrap="square" tIns="45700">
            <a:spAutoFit/>
          </a:bodyPr>
          <a:lstStyle/>
          <a:p>
            <a:pPr indent="0" lvl="0" marL="0" marR="0" rtl="0" algn="just">
              <a:lnSpc>
                <a:spcPct val="150000"/>
              </a:lnSpc>
              <a:spcBef>
                <a:spcPts val="0"/>
              </a:spcBef>
              <a:spcAft>
                <a:spcPts val="0"/>
              </a:spcAft>
              <a:buNone/>
            </a:pPr>
            <a:r>
              <a:rPr b="1" lang="lv-LV" sz="2400">
                <a:solidFill>
                  <a:srgbClr val="243255"/>
                </a:solidFill>
                <a:latin typeface="Calibri"/>
                <a:ea typeface="Calibri"/>
                <a:cs typeface="Calibri"/>
                <a:sym typeface="Calibri"/>
              </a:rPr>
              <a:t>Uzlabot komunikācijas prasmes digitālajā vidē. No vadības uz darbinieka/darba grupas </a:t>
            </a:r>
            <a:r>
              <a:rPr b="1" lang="lv-LV" sz="2400">
                <a:solidFill>
                  <a:srgbClr val="FF0000"/>
                </a:solidFill>
                <a:latin typeface="Calibri"/>
                <a:ea typeface="Calibri"/>
                <a:cs typeface="Calibri"/>
                <a:sym typeface="Calibri"/>
              </a:rPr>
              <a:t>viedokli</a:t>
            </a:r>
            <a:r>
              <a:rPr b="1" lang="lv-LV" sz="2400">
                <a:solidFill>
                  <a:srgbClr val="243255"/>
                </a:solidFill>
                <a:latin typeface="Calibri"/>
                <a:ea typeface="Calibri"/>
                <a:cs typeface="Calibri"/>
                <a:sym typeface="Calibri"/>
              </a:rPr>
              <a:t>. Praktiska rokasgrāmata, lai veicinātu efektīvu saziņu darba vidē.</a:t>
            </a:r>
            <a:endParaRPr sz="24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20"/>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415" name="Google Shape;415;p20"/>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416" name="Google Shape;416;p20"/>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417" name="Google Shape;417;p20"/>
          <p:cNvSpPr txBox="1"/>
          <p:nvPr/>
        </p:nvSpPr>
        <p:spPr>
          <a:xfrm>
            <a:off x="696191" y="2983233"/>
            <a:ext cx="11315700" cy="2123658"/>
          </a:xfrm>
          <a:prstGeom prst="rect">
            <a:avLst/>
          </a:prstGeom>
          <a:noFill/>
          <a:ln>
            <a:noFill/>
          </a:ln>
        </p:spPr>
        <p:txBody>
          <a:bodyPr anchorCtr="0" anchor="t" bIns="45700" lIns="91425" spcFirstLastPara="1" rIns="91425" wrap="square" tIns="45700">
            <a:spAutoFit/>
          </a:bodyPr>
          <a:lstStyle/>
          <a:p>
            <a:pPr indent="-342900" lvl="1" marL="800100" marR="0" rtl="0" algn="just">
              <a:lnSpc>
                <a:spcPct val="150000"/>
              </a:lnSpc>
              <a:spcBef>
                <a:spcPts val="0"/>
              </a:spcBef>
              <a:spcAft>
                <a:spcPts val="0"/>
              </a:spcAft>
              <a:buClr>
                <a:srgbClr val="243255"/>
              </a:buClr>
              <a:buSzPts val="2400"/>
              <a:buFont typeface="Courier New"/>
              <a:buChar char="o"/>
            </a:pPr>
            <a:r>
              <a:rPr b="0" i="0" lang="lv-LV" sz="2400" u="none" cap="none" strike="noStrike">
                <a:solidFill>
                  <a:srgbClr val="243255"/>
                </a:solidFill>
                <a:latin typeface="Calibri"/>
                <a:ea typeface="Calibri"/>
                <a:cs typeface="Calibri"/>
                <a:sym typeface="Calibri"/>
              </a:rPr>
              <a:t>Izvairieties no neviennozīmīgiem izteicieniem un iejūtieties uztvērēja ādā, pielāgojoties Jūsu izmantotajam saziņas kanālam!</a:t>
            </a:r>
            <a:endParaRPr/>
          </a:p>
          <a:p>
            <a:pPr indent="-190500" lvl="1" marL="800100" marR="0" rtl="0" algn="just">
              <a:lnSpc>
                <a:spcPct val="150000"/>
              </a:lnSpc>
              <a:spcBef>
                <a:spcPts val="0"/>
              </a:spcBef>
              <a:spcAft>
                <a:spcPts val="0"/>
              </a:spcAft>
              <a:buClr>
                <a:schemeClr val="dk1"/>
              </a:buClr>
              <a:buSzPts val="2400"/>
              <a:buFont typeface="Courier New"/>
              <a:buNone/>
            </a:pPr>
            <a:r>
              <a:t/>
            </a:r>
            <a:endParaRPr b="0" i="0" sz="2400" u="none" cap="none" strike="noStrike">
              <a:solidFill>
                <a:srgbClr val="243255"/>
              </a:solidFill>
              <a:latin typeface="Calibri"/>
              <a:ea typeface="Calibri"/>
              <a:cs typeface="Calibri"/>
              <a:sym typeface="Calibri"/>
            </a:endParaRPr>
          </a:p>
          <a:p>
            <a:pPr indent="0" lvl="1" marL="457200" marR="0" rtl="0" algn="just">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418" name="Google Shape;418;p20"/>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Efektīva saziņa digitālajā vidē</a:t>
            </a:r>
            <a:endParaRPr sz="4000">
              <a:solidFill>
                <a:srgbClr val="E12227"/>
              </a:solidFill>
              <a:latin typeface="Calibri"/>
              <a:ea typeface="Calibri"/>
              <a:cs typeface="Calibri"/>
              <a:sym typeface="Calibri"/>
            </a:endParaRPr>
          </a:p>
        </p:txBody>
      </p:sp>
      <p:grpSp>
        <p:nvGrpSpPr>
          <p:cNvPr id="419" name="Google Shape;419;p20"/>
          <p:cNvGrpSpPr/>
          <p:nvPr/>
        </p:nvGrpSpPr>
        <p:grpSpPr>
          <a:xfrm>
            <a:off x="533400" y="1977341"/>
            <a:ext cx="11506200" cy="992160"/>
            <a:chOff x="533400" y="1977341"/>
            <a:chExt cx="11506200" cy="992160"/>
          </a:xfrm>
        </p:grpSpPr>
        <p:sp>
          <p:nvSpPr>
            <p:cNvPr id="420" name="Google Shape;420;p20"/>
            <p:cNvSpPr/>
            <p:nvPr/>
          </p:nvSpPr>
          <p:spPr>
            <a:xfrm>
              <a:off x="533400" y="2561839"/>
              <a:ext cx="11430000" cy="257893"/>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1" name="Google Shape;421;p20"/>
            <p:cNvGrpSpPr/>
            <p:nvPr/>
          </p:nvGrpSpPr>
          <p:grpSpPr>
            <a:xfrm>
              <a:off x="1066800" y="1977341"/>
              <a:ext cx="10972800" cy="992160"/>
              <a:chOff x="0" y="0"/>
              <a:chExt cx="10972800" cy="992160"/>
            </a:xfrm>
          </p:grpSpPr>
          <p:sp>
            <p:nvSpPr>
              <p:cNvPr id="422" name="Google Shape;422;p20"/>
              <p:cNvSpPr/>
              <p:nvPr/>
            </p:nvSpPr>
            <p:spPr>
              <a:xfrm>
                <a:off x="0" y="0"/>
                <a:ext cx="10972800" cy="992160"/>
              </a:xfrm>
              <a:prstGeom prst="roundRect">
                <a:avLst>
                  <a:gd fmla="val 16667"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0"/>
              <p:cNvSpPr txBox="1"/>
              <p:nvPr/>
            </p:nvSpPr>
            <p:spPr>
              <a:xfrm>
                <a:off x="48433" y="48433"/>
                <a:ext cx="10875934" cy="895294"/>
              </a:xfrm>
              <a:prstGeom prst="rect">
                <a:avLst/>
              </a:prstGeom>
              <a:noFill/>
              <a:ln>
                <a:noFill/>
              </a:ln>
            </p:spPr>
            <p:txBody>
              <a:bodyPr anchorCtr="0" anchor="ctr" bIns="137150" lIns="137150" spcFirstLastPara="1" rIns="137150" wrap="square" tIns="137150">
                <a:noAutofit/>
              </a:bodyPr>
              <a:lstStyle/>
              <a:p>
                <a:pPr indent="0" lvl="0" marL="0" marR="0" rtl="0" algn="l">
                  <a:lnSpc>
                    <a:spcPct val="90000"/>
                  </a:lnSpc>
                  <a:spcBef>
                    <a:spcPts val="0"/>
                  </a:spcBef>
                  <a:spcAft>
                    <a:spcPts val="0"/>
                  </a:spcAft>
                  <a:buClr>
                    <a:schemeClr val="lt1"/>
                  </a:buClr>
                  <a:buSzPts val="2400"/>
                  <a:buFont typeface="Calibri"/>
                  <a:buNone/>
                </a:pPr>
                <a:r>
                  <a:rPr lang="lv-LV" sz="2400">
                    <a:solidFill>
                      <a:schemeClr val="lt1"/>
                    </a:solidFill>
                    <a:latin typeface="Calibri"/>
                    <a:ea typeface="Calibri"/>
                    <a:cs typeface="Calibri"/>
                    <a:sym typeface="Calibri"/>
                  </a:rPr>
                  <a:t>• Veidot savu vēstījumu skaidri un kodolīgi, neuztvert to kā pašsaprotamu.</a:t>
                </a:r>
                <a:endParaRPr sz="2400">
                  <a:solidFill>
                    <a:schemeClr val="lt1"/>
                  </a:solidFill>
                  <a:latin typeface="Calibri"/>
                  <a:ea typeface="Calibri"/>
                  <a:cs typeface="Calibri"/>
                  <a:sym typeface="Calibri"/>
                </a:endParaRPr>
              </a:p>
            </p:txBody>
          </p:sp>
        </p:grpSp>
      </p:grpSp>
      <p:grpSp>
        <p:nvGrpSpPr>
          <p:cNvPr id="424" name="Google Shape;424;p20"/>
          <p:cNvGrpSpPr/>
          <p:nvPr/>
        </p:nvGrpSpPr>
        <p:grpSpPr>
          <a:xfrm>
            <a:off x="616525" y="4776410"/>
            <a:ext cx="11586454" cy="878185"/>
            <a:chOff x="616525" y="4776410"/>
            <a:chExt cx="11586454" cy="878185"/>
          </a:xfrm>
        </p:grpSpPr>
        <p:sp>
          <p:nvSpPr>
            <p:cNvPr id="425" name="Google Shape;425;p20"/>
            <p:cNvSpPr/>
            <p:nvPr/>
          </p:nvSpPr>
          <p:spPr>
            <a:xfrm>
              <a:off x="616525" y="5266607"/>
              <a:ext cx="11430000" cy="257893"/>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6" name="Google Shape;426;p20"/>
            <p:cNvGrpSpPr/>
            <p:nvPr/>
          </p:nvGrpSpPr>
          <p:grpSpPr>
            <a:xfrm>
              <a:off x="1066800" y="4776410"/>
              <a:ext cx="11136179" cy="878185"/>
              <a:chOff x="0" y="709"/>
              <a:chExt cx="11136179" cy="878185"/>
            </a:xfrm>
          </p:grpSpPr>
          <p:sp>
            <p:nvSpPr>
              <p:cNvPr id="427" name="Google Shape;427;p20"/>
              <p:cNvSpPr/>
              <p:nvPr/>
            </p:nvSpPr>
            <p:spPr>
              <a:xfrm>
                <a:off x="0" y="709"/>
                <a:ext cx="11136179" cy="878185"/>
              </a:xfrm>
              <a:prstGeom prst="roundRect">
                <a:avLst>
                  <a:gd fmla="val 16667"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0"/>
              <p:cNvSpPr txBox="1"/>
              <p:nvPr/>
            </p:nvSpPr>
            <p:spPr>
              <a:xfrm>
                <a:off x="42869" y="43578"/>
                <a:ext cx="11050441" cy="792447"/>
              </a:xfrm>
              <a:prstGeom prst="rect">
                <a:avLst/>
              </a:prstGeom>
              <a:noFill/>
              <a:ln>
                <a:noFill/>
              </a:ln>
            </p:spPr>
            <p:txBody>
              <a:bodyPr anchorCtr="0" anchor="ctr" bIns="137150" lIns="137150" spcFirstLastPara="1" rIns="137150" wrap="square" tIns="137150">
                <a:noAutofit/>
              </a:bodyPr>
              <a:lstStyle/>
              <a:p>
                <a:pPr indent="0" lvl="0" marL="0" marR="0" rtl="0" algn="l">
                  <a:lnSpc>
                    <a:spcPct val="90000"/>
                  </a:lnSpc>
                  <a:spcBef>
                    <a:spcPts val="0"/>
                  </a:spcBef>
                  <a:spcAft>
                    <a:spcPts val="0"/>
                  </a:spcAft>
                  <a:buClr>
                    <a:schemeClr val="lt1"/>
                  </a:buClr>
                  <a:buSzPts val="2400"/>
                  <a:buFont typeface="Calibri"/>
                  <a:buNone/>
                </a:pPr>
                <a:r>
                  <a:rPr lang="lv-LV" sz="2400">
                    <a:solidFill>
                      <a:schemeClr val="lt1"/>
                    </a:solidFill>
                    <a:latin typeface="Calibri"/>
                    <a:ea typeface="Calibri"/>
                    <a:cs typeface="Calibri"/>
                    <a:sym typeface="Calibri"/>
                  </a:rPr>
                  <a:t>• “Labākie runātāji gandrīz vienmēr ir labākie klausītāji”. Tāpēc ir ļoti svarīgi aktīvi klausīties, ja vēlamies sniegt vēstījumu.</a:t>
                </a:r>
                <a:endParaRPr sz="2400">
                  <a:solidFill>
                    <a:schemeClr val="lt1"/>
                  </a:solidFill>
                  <a:latin typeface="Calibri"/>
                  <a:ea typeface="Calibri"/>
                  <a:cs typeface="Calibri"/>
                  <a:sym typeface="Calibri"/>
                </a:endParaRPr>
              </a:p>
            </p:txBody>
          </p:sp>
        </p:grpSp>
      </p:grpSp>
      <p:sp>
        <p:nvSpPr>
          <p:cNvPr id="429" name="Google Shape;429;p20"/>
          <p:cNvSpPr txBox="1"/>
          <p:nvPr/>
        </p:nvSpPr>
        <p:spPr>
          <a:xfrm>
            <a:off x="696190" y="5793515"/>
            <a:ext cx="11315699" cy="587148"/>
          </a:xfrm>
          <a:prstGeom prst="rect">
            <a:avLst/>
          </a:prstGeom>
          <a:noFill/>
          <a:ln>
            <a:noFill/>
          </a:ln>
        </p:spPr>
        <p:txBody>
          <a:bodyPr anchorCtr="0" anchor="t" bIns="45700" lIns="91425" spcFirstLastPara="1" rIns="91425" wrap="square" tIns="45700">
            <a:spAutoFit/>
          </a:bodyPr>
          <a:lstStyle/>
          <a:p>
            <a:pPr indent="-342900" lvl="1" marL="800100" marR="0" rtl="0" algn="just">
              <a:lnSpc>
                <a:spcPct val="150000"/>
              </a:lnSpc>
              <a:spcBef>
                <a:spcPts val="0"/>
              </a:spcBef>
              <a:spcAft>
                <a:spcPts val="0"/>
              </a:spcAft>
              <a:buClr>
                <a:srgbClr val="243255"/>
              </a:buClr>
              <a:buSzPts val="2400"/>
              <a:buFont typeface="Courier New"/>
              <a:buChar char="o"/>
            </a:pPr>
            <a:r>
              <a:rPr b="0" i="0" lang="lv-LV" sz="2400" u="none" cap="none" strike="noStrike">
                <a:solidFill>
                  <a:srgbClr val="243255"/>
                </a:solidFill>
                <a:latin typeface="Calibri"/>
                <a:ea typeface="Calibri"/>
                <a:cs typeface="Calibri"/>
                <a:sym typeface="Calibri"/>
              </a:rPr>
              <a:t>Ja ziņa nav saprotama, tad atbildībai jāgulstas uz sūtītāju, nevis uz uztvērēju.</a:t>
            </a:r>
            <a:endParaRPr b="0" i="0" sz="2400" u="none" cap="none" strike="noStrike">
              <a:solidFill>
                <a:schemeClr val="dk1"/>
              </a:solidFill>
              <a:latin typeface="Times New Roman"/>
              <a:ea typeface="Times New Roman"/>
              <a:cs typeface="Times New Roman"/>
              <a:sym typeface="Times New Roman"/>
            </a:endParaRPr>
          </a:p>
        </p:txBody>
      </p:sp>
      <p:sp>
        <p:nvSpPr>
          <p:cNvPr id="430" name="Google Shape;430;p20"/>
          <p:cNvSpPr txBox="1"/>
          <p:nvPr/>
        </p:nvSpPr>
        <p:spPr>
          <a:xfrm>
            <a:off x="14630400" y="647700"/>
            <a:ext cx="32214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lang="lv-LV" sz="4800">
                <a:solidFill>
                  <a:srgbClr val="152D54"/>
                </a:solidFill>
                <a:latin typeface="Calibri"/>
                <a:ea typeface="Calibri"/>
                <a:cs typeface="Calibri"/>
                <a:sym typeface="Calibri"/>
              </a:rPr>
              <a:t>3</a:t>
            </a:r>
            <a:r>
              <a:rPr b="1" i="0" lang="lv-LV" sz="4800">
                <a:solidFill>
                  <a:srgbClr val="152D54"/>
                </a:solidFill>
                <a:latin typeface="Calibri"/>
                <a:ea typeface="Calibri"/>
                <a:cs typeface="Calibri"/>
                <a:sym typeface="Calibri"/>
              </a:rPr>
              <a:t>. </a:t>
            </a:r>
            <a:r>
              <a:rPr b="1" lang="lv-LV" sz="4800">
                <a:solidFill>
                  <a:srgbClr val="152D54"/>
                </a:solidFill>
                <a:latin typeface="Calibri"/>
                <a:ea typeface="Calibri"/>
                <a:cs typeface="Calibri"/>
                <a:sym typeface="Calibri"/>
              </a:rPr>
              <a:t>nodaļa</a:t>
            </a:r>
            <a:endParaRPr/>
          </a:p>
        </p:txBody>
      </p:sp>
    </p:spTree>
  </p:cSld>
  <p:clrMapOvr>
    <a:masterClrMapping/>
  </p:clrMapOvr>
  <mc:AlternateContent>
    <mc:Choice Requires="p14">
      <p:transition spd="slow" p14:dur="1300">
        <p14:pan dir="u"/>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500"/>
                                        <p:tgtEl>
                                          <p:spTgt spid="4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500"/>
                                        <p:tgtEl>
                                          <p:spTgt spid="419"/>
                                        </p:tgtEl>
                                      </p:cBhvr>
                                    </p:animEffect>
                                  </p:childTnLst>
                                </p:cTn>
                              </p:par>
                              <p:par>
                                <p:cTn fill="hold" nodeType="with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500"/>
                                        <p:tgtEl>
                                          <p:spTgt spid="424"/>
                                        </p:tgtEl>
                                      </p:cBhvr>
                                    </p:animEffect>
                                  </p:childTnLst>
                                </p:cTn>
                              </p:par>
                              <p:par>
                                <p:cTn fill="hold" nodeType="with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21"/>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437" name="Google Shape;437;p21"/>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438" name="Google Shape;438;p21"/>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grpSp>
        <p:nvGrpSpPr>
          <p:cNvPr id="439" name="Google Shape;439;p21"/>
          <p:cNvGrpSpPr/>
          <p:nvPr/>
        </p:nvGrpSpPr>
        <p:grpSpPr>
          <a:xfrm>
            <a:off x="903420" y="2095500"/>
            <a:ext cx="11430000" cy="2154786"/>
            <a:chOff x="914400" y="3006024"/>
            <a:chExt cx="12430125" cy="1337229"/>
          </a:xfrm>
        </p:grpSpPr>
        <p:sp>
          <p:nvSpPr>
            <p:cNvPr id="440" name="Google Shape;440;p21"/>
            <p:cNvSpPr/>
            <p:nvPr/>
          </p:nvSpPr>
          <p:spPr>
            <a:xfrm>
              <a:off x="914400" y="3367902"/>
              <a:ext cx="12430125" cy="143548"/>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1"/>
            <p:cNvSpPr/>
            <p:nvPr/>
          </p:nvSpPr>
          <p:spPr>
            <a:xfrm>
              <a:off x="1577340" y="3006024"/>
              <a:ext cx="11767185" cy="615557"/>
            </a:xfrm>
            <a:custGeom>
              <a:rect b="b" l="l" r="r" t="t"/>
              <a:pathLst>
                <a:path extrusionOk="0" h="236160" w="9281160">
                  <a:moveTo>
                    <a:pt x="0" y="39361"/>
                  </a:moveTo>
                  <a:cubicBezTo>
                    <a:pt x="0" y="17623"/>
                    <a:pt x="17623" y="0"/>
                    <a:pt x="39361" y="0"/>
                  </a:cubicBezTo>
                  <a:lnTo>
                    <a:pt x="9241799" y="0"/>
                  </a:lnTo>
                  <a:cubicBezTo>
                    <a:pt x="9263537" y="0"/>
                    <a:pt x="9281160" y="17623"/>
                    <a:pt x="9281160" y="39361"/>
                  </a:cubicBezTo>
                  <a:lnTo>
                    <a:pt x="9281160" y="196799"/>
                  </a:lnTo>
                  <a:cubicBezTo>
                    <a:pt x="9281160" y="218537"/>
                    <a:pt x="9263537" y="236160"/>
                    <a:pt x="9241799" y="236160"/>
                  </a:cubicBezTo>
                  <a:lnTo>
                    <a:pt x="39361" y="236160"/>
                  </a:lnTo>
                  <a:cubicBezTo>
                    <a:pt x="17623" y="236160"/>
                    <a:pt x="0" y="218537"/>
                    <a:pt x="0" y="196799"/>
                  </a:cubicBezTo>
                  <a:lnTo>
                    <a:pt x="0" y="39361"/>
                  </a:lnTo>
                  <a:close/>
                </a:path>
              </a:pathLst>
            </a:custGeom>
            <a:solidFill>
              <a:schemeClr val="dk2"/>
            </a:solidFill>
            <a:ln cap="flat" cmpd="sng" w="25400">
              <a:solidFill>
                <a:schemeClr val="lt1"/>
              </a:solidFill>
              <a:prstDash val="solid"/>
              <a:round/>
              <a:headEnd len="sm" w="sm" type="none"/>
              <a:tailEnd len="sm" w="sm" type="none"/>
            </a:ln>
          </p:spPr>
          <p:txBody>
            <a:bodyPr anchorCtr="0" anchor="ctr" bIns="11525" lIns="362325" spcFirstLastPara="1" rIns="362325" wrap="square" tIns="11525">
              <a:noAutofit/>
            </a:bodyPr>
            <a:lstStyle/>
            <a:p>
              <a:pPr indent="0" lvl="0" marL="0" marR="0" rtl="0" algn="l">
                <a:lnSpc>
                  <a:spcPct val="90000"/>
                </a:lnSpc>
                <a:spcBef>
                  <a:spcPts val="0"/>
                </a:spcBef>
                <a:spcAft>
                  <a:spcPts val="0"/>
                </a:spcAft>
                <a:buClr>
                  <a:schemeClr val="lt1"/>
                </a:buClr>
                <a:buSzPts val="2400"/>
                <a:buFont typeface="Calibri"/>
                <a:buNone/>
              </a:pPr>
              <a:r>
                <a:rPr lang="lv-LV" sz="2400">
                  <a:solidFill>
                    <a:schemeClr val="lt1"/>
                  </a:solidFill>
                  <a:latin typeface="Calibri"/>
                  <a:ea typeface="Calibri"/>
                  <a:cs typeface="Calibri"/>
                  <a:sym typeface="Calibri"/>
                </a:rPr>
                <a:t>• Vienmēr interpretējiet ziņojumus/informāciju no profesionālā viedokļa!</a:t>
              </a:r>
              <a:endParaRPr sz="2400">
                <a:solidFill>
                  <a:schemeClr val="lt1"/>
                </a:solidFill>
                <a:latin typeface="Calibri"/>
                <a:ea typeface="Calibri"/>
                <a:cs typeface="Calibri"/>
                <a:sym typeface="Calibri"/>
              </a:endParaRPr>
            </a:p>
          </p:txBody>
        </p:sp>
        <p:sp>
          <p:nvSpPr>
            <p:cNvPr id="442" name="Google Shape;442;p21"/>
            <p:cNvSpPr/>
            <p:nvPr/>
          </p:nvSpPr>
          <p:spPr>
            <a:xfrm>
              <a:off x="914400" y="4093661"/>
              <a:ext cx="12430125" cy="143548"/>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1"/>
            <p:cNvSpPr/>
            <p:nvPr/>
          </p:nvSpPr>
          <p:spPr>
            <a:xfrm>
              <a:off x="1577340" y="3727696"/>
              <a:ext cx="11767185" cy="615557"/>
            </a:xfrm>
            <a:custGeom>
              <a:rect b="b" l="l" r="r" t="t"/>
              <a:pathLst>
                <a:path extrusionOk="0" h="236160" w="9281160">
                  <a:moveTo>
                    <a:pt x="0" y="39361"/>
                  </a:moveTo>
                  <a:cubicBezTo>
                    <a:pt x="0" y="17623"/>
                    <a:pt x="17623" y="0"/>
                    <a:pt x="39361" y="0"/>
                  </a:cubicBezTo>
                  <a:lnTo>
                    <a:pt x="9241799" y="0"/>
                  </a:lnTo>
                  <a:cubicBezTo>
                    <a:pt x="9263537" y="0"/>
                    <a:pt x="9281160" y="17623"/>
                    <a:pt x="9281160" y="39361"/>
                  </a:cubicBezTo>
                  <a:lnTo>
                    <a:pt x="9281160" y="196799"/>
                  </a:lnTo>
                  <a:cubicBezTo>
                    <a:pt x="9281160" y="218537"/>
                    <a:pt x="9263537" y="236160"/>
                    <a:pt x="9241799" y="236160"/>
                  </a:cubicBezTo>
                  <a:lnTo>
                    <a:pt x="39361" y="236160"/>
                  </a:lnTo>
                  <a:cubicBezTo>
                    <a:pt x="17623" y="236160"/>
                    <a:pt x="0" y="218537"/>
                    <a:pt x="0" y="196799"/>
                  </a:cubicBezTo>
                  <a:lnTo>
                    <a:pt x="0" y="39361"/>
                  </a:lnTo>
                  <a:close/>
                </a:path>
              </a:pathLst>
            </a:custGeom>
            <a:solidFill>
              <a:schemeClr val="dk2"/>
            </a:solidFill>
            <a:ln cap="flat" cmpd="sng" w="25400">
              <a:solidFill>
                <a:schemeClr val="lt1"/>
              </a:solidFill>
              <a:prstDash val="solid"/>
              <a:round/>
              <a:headEnd len="sm" w="sm" type="none"/>
              <a:tailEnd len="sm" w="sm" type="none"/>
            </a:ln>
          </p:spPr>
          <p:txBody>
            <a:bodyPr anchorCtr="0" anchor="ctr" bIns="11525" lIns="362325" spcFirstLastPara="1" rIns="362325" wrap="square" tIns="11525">
              <a:noAutofit/>
            </a:bodyPr>
            <a:lstStyle/>
            <a:p>
              <a:pPr indent="0" lvl="0" marL="0" marR="0" rtl="0" algn="l">
                <a:lnSpc>
                  <a:spcPct val="90000"/>
                </a:lnSpc>
                <a:spcBef>
                  <a:spcPts val="0"/>
                </a:spcBef>
                <a:spcAft>
                  <a:spcPts val="0"/>
                </a:spcAft>
                <a:buClr>
                  <a:schemeClr val="lt1"/>
                </a:buClr>
                <a:buSzPts val="2400"/>
                <a:buFont typeface="Calibri"/>
                <a:buNone/>
              </a:pPr>
              <a:r>
                <a:rPr lang="lv-LV" sz="2400">
                  <a:solidFill>
                    <a:schemeClr val="lt1"/>
                  </a:solidFill>
                  <a:latin typeface="Calibri"/>
                  <a:ea typeface="Calibri"/>
                  <a:cs typeface="Calibri"/>
                  <a:sym typeface="Calibri"/>
                </a:rPr>
                <a:t>• Pievērsiet uzmanību savai tiešsaistes reputācijai, tas ir, Jūsu uzvedībai sociālajos tīklos un tiešsaistes platformās!</a:t>
              </a:r>
              <a:endParaRPr sz="2400">
                <a:solidFill>
                  <a:schemeClr val="lt1"/>
                </a:solidFill>
                <a:latin typeface="Calibri"/>
                <a:ea typeface="Calibri"/>
                <a:cs typeface="Calibri"/>
                <a:sym typeface="Calibri"/>
              </a:endParaRPr>
            </a:p>
          </p:txBody>
        </p:sp>
      </p:grpSp>
      <p:sp>
        <p:nvSpPr>
          <p:cNvPr id="444" name="Google Shape;444;p21"/>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Efektīva saziņa digitālajā vidē</a:t>
            </a:r>
            <a:endParaRPr sz="4000">
              <a:solidFill>
                <a:srgbClr val="E12227"/>
              </a:solidFill>
              <a:latin typeface="Calibri"/>
              <a:ea typeface="Calibri"/>
              <a:cs typeface="Calibri"/>
              <a:sym typeface="Calibri"/>
            </a:endParaRPr>
          </a:p>
        </p:txBody>
      </p:sp>
      <p:grpSp>
        <p:nvGrpSpPr>
          <p:cNvPr id="445" name="Google Shape;445;p21"/>
          <p:cNvGrpSpPr/>
          <p:nvPr/>
        </p:nvGrpSpPr>
        <p:grpSpPr>
          <a:xfrm>
            <a:off x="899367" y="4534008"/>
            <a:ext cx="11430000" cy="2342309"/>
            <a:chOff x="914400" y="4471970"/>
            <a:chExt cx="12430125" cy="1453603"/>
          </a:xfrm>
        </p:grpSpPr>
        <p:sp>
          <p:nvSpPr>
            <p:cNvPr id="446" name="Google Shape;446;p21"/>
            <p:cNvSpPr/>
            <p:nvPr/>
          </p:nvSpPr>
          <p:spPr>
            <a:xfrm>
              <a:off x="914400" y="4819422"/>
              <a:ext cx="12430125" cy="143548"/>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1"/>
            <p:cNvSpPr/>
            <p:nvPr/>
          </p:nvSpPr>
          <p:spPr>
            <a:xfrm>
              <a:off x="1577340" y="4471970"/>
              <a:ext cx="11767185" cy="696986"/>
            </a:xfrm>
            <a:custGeom>
              <a:rect b="b" l="l" r="r" t="t"/>
              <a:pathLst>
                <a:path extrusionOk="0" h="236160" w="9281160">
                  <a:moveTo>
                    <a:pt x="0" y="39361"/>
                  </a:moveTo>
                  <a:cubicBezTo>
                    <a:pt x="0" y="17623"/>
                    <a:pt x="17623" y="0"/>
                    <a:pt x="39361" y="0"/>
                  </a:cubicBezTo>
                  <a:lnTo>
                    <a:pt x="9241799" y="0"/>
                  </a:lnTo>
                  <a:cubicBezTo>
                    <a:pt x="9263537" y="0"/>
                    <a:pt x="9281160" y="17623"/>
                    <a:pt x="9281160" y="39361"/>
                  </a:cubicBezTo>
                  <a:lnTo>
                    <a:pt x="9281160" y="196799"/>
                  </a:lnTo>
                  <a:cubicBezTo>
                    <a:pt x="9281160" y="218537"/>
                    <a:pt x="9263537" y="236160"/>
                    <a:pt x="9241799" y="236160"/>
                  </a:cubicBezTo>
                  <a:lnTo>
                    <a:pt x="39361" y="236160"/>
                  </a:lnTo>
                  <a:cubicBezTo>
                    <a:pt x="17623" y="236160"/>
                    <a:pt x="0" y="218537"/>
                    <a:pt x="0" y="196799"/>
                  </a:cubicBezTo>
                  <a:lnTo>
                    <a:pt x="0" y="39361"/>
                  </a:lnTo>
                  <a:close/>
                </a:path>
              </a:pathLst>
            </a:custGeom>
            <a:solidFill>
              <a:schemeClr val="dk2"/>
            </a:solidFill>
            <a:ln cap="flat" cmpd="sng" w="25400">
              <a:solidFill>
                <a:schemeClr val="lt1"/>
              </a:solidFill>
              <a:prstDash val="solid"/>
              <a:round/>
              <a:headEnd len="sm" w="sm" type="none"/>
              <a:tailEnd len="sm" w="sm" type="none"/>
            </a:ln>
          </p:spPr>
          <p:txBody>
            <a:bodyPr anchorCtr="0" anchor="ctr" bIns="11525" lIns="362325" spcFirstLastPara="1" rIns="362325" wrap="square" tIns="11525">
              <a:noAutofit/>
            </a:bodyPr>
            <a:lstStyle/>
            <a:p>
              <a:pPr indent="0" lvl="0" marL="0" marR="0" rtl="0" algn="l">
                <a:lnSpc>
                  <a:spcPct val="90000"/>
                </a:lnSpc>
                <a:spcBef>
                  <a:spcPts val="0"/>
                </a:spcBef>
                <a:spcAft>
                  <a:spcPts val="0"/>
                </a:spcAft>
                <a:buClr>
                  <a:schemeClr val="lt1"/>
                </a:buClr>
                <a:buSzPts val="2400"/>
                <a:buFont typeface="Calibri"/>
                <a:buNone/>
              </a:pPr>
              <a:r>
                <a:rPr lang="lv-LV" sz="2400">
                  <a:solidFill>
                    <a:schemeClr val="lt1"/>
                  </a:solidFill>
                  <a:latin typeface="Calibri"/>
                  <a:ea typeface="Calibri"/>
                  <a:cs typeface="Calibri"/>
                  <a:sym typeface="Calibri"/>
                </a:rPr>
                <a:t>• Vienmēr sniedziet atgriezenisko saiti un esiet atvērts tās saņemšanai! Tas palīdzēs nodrošināt raitu, efektīvu un drošu darbu komandas starpā, kurā mēs visi strādājam atbilstoši savām stiprajām un vājajām pusēm.</a:t>
              </a:r>
              <a:endParaRPr sz="2400">
                <a:solidFill>
                  <a:schemeClr val="lt1"/>
                </a:solidFill>
                <a:latin typeface="Calibri"/>
                <a:ea typeface="Calibri"/>
                <a:cs typeface="Calibri"/>
                <a:sym typeface="Calibri"/>
              </a:endParaRPr>
            </a:p>
          </p:txBody>
        </p:sp>
        <p:sp>
          <p:nvSpPr>
            <p:cNvPr id="448" name="Google Shape;448;p21"/>
            <p:cNvSpPr/>
            <p:nvPr/>
          </p:nvSpPr>
          <p:spPr>
            <a:xfrm>
              <a:off x="914400" y="5545181"/>
              <a:ext cx="12430125" cy="143548"/>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1"/>
            <p:cNvSpPr/>
            <p:nvPr/>
          </p:nvSpPr>
          <p:spPr>
            <a:xfrm>
              <a:off x="1577340" y="5228587"/>
              <a:ext cx="11767185" cy="696986"/>
            </a:xfrm>
            <a:custGeom>
              <a:rect b="b" l="l" r="r" t="t"/>
              <a:pathLst>
                <a:path extrusionOk="0" h="236160" w="9281160">
                  <a:moveTo>
                    <a:pt x="0" y="39361"/>
                  </a:moveTo>
                  <a:cubicBezTo>
                    <a:pt x="0" y="17623"/>
                    <a:pt x="17623" y="0"/>
                    <a:pt x="39361" y="0"/>
                  </a:cubicBezTo>
                  <a:lnTo>
                    <a:pt x="9241799" y="0"/>
                  </a:lnTo>
                  <a:cubicBezTo>
                    <a:pt x="9263537" y="0"/>
                    <a:pt x="9281160" y="17623"/>
                    <a:pt x="9281160" y="39361"/>
                  </a:cubicBezTo>
                  <a:lnTo>
                    <a:pt x="9281160" y="196799"/>
                  </a:lnTo>
                  <a:cubicBezTo>
                    <a:pt x="9281160" y="218537"/>
                    <a:pt x="9263537" y="236160"/>
                    <a:pt x="9241799" y="236160"/>
                  </a:cubicBezTo>
                  <a:lnTo>
                    <a:pt x="39361" y="236160"/>
                  </a:lnTo>
                  <a:cubicBezTo>
                    <a:pt x="17623" y="236160"/>
                    <a:pt x="0" y="218537"/>
                    <a:pt x="0" y="196799"/>
                  </a:cubicBezTo>
                  <a:lnTo>
                    <a:pt x="0" y="39361"/>
                  </a:lnTo>
                  <a:close/>
                </a:path>
              </a:pathLst>
            </a:custGeom>
            <a:solidFill>
              <a:schemeClr val="dk2"/>
            </a:solidFill>
            <a:ln cap="flat" cmpd="sng" w="25400">
              <a:solidFill>
                <a:schemeClr val="lt1"/>
              </a:solidFill>
              <a:prstDash val="solid"/>
              <a:round/>
              <a:headEnd len="sm" w="sm" type="none"/>
              <a:tailEnd len="sm" w="sm" type="none"/>
            </a:ln>
          </p:spPr>
          <p:txBody>
            <a:bodyPr anchorCtr="0" anchor="ctr" bIns="11525" lIns="362325" spcFirstLastPara="1" rIns="362325" wrap="square" tIns="11525">
              <a:noAutofit/>
            </a:bodyPr>
            <a:lstStyle/>
            <a:p>
              <a:pPr indent="0" lvl="0" marL="0" marR="0" rtl="0" algn="l">
                <a:lnSpc>
                  <a:spcPct val="90000"/>
                </a:lnSpc>
                <a:spcBef>
                  <a:spcPts val="0"/>
                </a:spcBef>
                <a:spcAft>
                  <a:spcPts val="0"/>
                </a:spcAft>
                <a:buClr>
                  <a:schemeClr val="lt1"/>
                </a:buClr>
                <a:buSzPts val="2400"/>
                <a:buFont typeface="Calibri"/>
                <a:buNone/>
              </a:pPr>
              <a:r>
                <a:rPr lang="lv-LV" sz="2400">
                  <a:solidFill>
                    <a:schemeClr val="lt1"/>
                  </a:solidFill>
                  <a:latin typeface="Calibri"/>
                  <a:ea typeface="Calibri"/>
                  <a:cs typeface="Calibri"/>
                  <a:sym typeface="Calibri"/>
                </a:rPr>
                <a:t>• Multikulturālā darba vidē atcerieties, ka ne visiem ir vienu ziņojumu var uztvert vienādi. Vēstiet savu ziņojumu profesionālā manierē un pielāgojiet to videi un mērķauditorijai!</a:t>
              </a:r>
              <a:endParaRPr sz="2400">
                <a:solidFill>
                  <a:schemeClr val="lt1"/>
                </a:solidFill>
                <a:latin typeface="Calibri"/>
                <a:ea typeface="Calibri"/>
                <a:cs typeface="Calibri"/>
                <a:sym typeface="Calibri"/>
              </a:endParaRPr>
            </a:p>
          </p:txBody>
        </p:sp>
      </p:grpSp>
      <p:sp>
        <p:nvSpPr>
          <p:cNvPr id="450" name="Google Shape;450;p21"/>
          <p:cNvSpPr txBox="1"/>
          <p:nvPr/>
        </p:nvSpPr>
        <p:spPr>
          <a:xfrm>
            <a:off x="14630400" y="647700"/>
            <a:ext cx="32214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lang="lv-LV" sz="4800">
                <a:solidFill>
                  <a:srgbClr val="152D54"/>
                </a:solidFill>
                <a:latin typeface="Calibri"/>
                <a:ea typeface="Calibri"/>
                <a:cs typeface="Calibri"/>
                <a:sym typeface="Calibri"/>
              </a:rPr>
              <a:t>3</a:t>
            </a:r>
            <a:r>
              <a:rPr b="1" i="0" lang="lv-LV" sz="4800">
                <a:solidFill>
                  <a:srgbClr val="152D54"/>
                </a:solidFill>
                <a:latin typeface="Calibri"/>
                <a:ea typeface="Calibri"/>
                <a:cs typeface="Calibri"/>
                <a:sym typeface="Calibri"/>
              </a:rPr>
              <a:t>. </a:t>
            </a:r>
            <a:r>
              <a:rPr b="1" lang="lv-LV" sz="4800">
                <a:solidFill>
                  <a:srgbClr val="152D54"/>
                </a:solidFill>
                <a:latin typeface="Calibri"/>
                <a:ea typeface="Calibri"/>
                <a:cs typeface="Calibri"/>
                <a:sym typeface="Calibri"/>
              </a:rPr>
              <a:t>nodaļa</a:t>
            </a:r>
            <a:endParaRPr/>
          </a:p>
        </p:txBody>
      </p:sp>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500"/>
                                        <p:tgtEl>
                                          <p:spTgt spid="4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500"/>
                                        <p:tgtEl>
                                          <p:spTgt spid="4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500"/>
                                        <p:tgtEl>
                                          <p:spTgt spid="4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22"/>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457" name="Google Shape;457;p22"/>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458" name="Google Shape;458;p22"/>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grpSp>
        <p:nvGrpSpPr>
          <p:cNvPr id="459" name="Google Shape;459;p22"/>
          <p:cNvGrpSpPr/>
          <p:nvPr/>
        </p:nvGrpSpPr>
        <p:grpSpPr>
          <a:xfrm>
            <a:off x="1066800" y="2095499"/>
            <a:ext cx="11430000" cy="2286006"/>
            <a:chOff x="1143000" y="3673364"/>
            <a:chExt cx="10638135" cy="563330"/>
          </a:xfrm>
        </p:grpSpPr>
        <p:sp>
          <p:nvSpPr>
            <p:cNvPr id="460" name="Google Shape;460;p22"/>
            <p:cNvSpPr/>
            <p:nvPr/>
          </p:nvSpPr>
          <p:spPr>
            <a:xfrm>
              <a:off x="1143000" y="3866555"/>
              <a:ext cx="10515600" cy="69697"/>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2"/>
            <p:cNvSpPr/>
            <p:nvPr/>
          </p:nvSpPr>
          <p:spPr>
            <a:xfrm>
              <a:off x="1852209" y="3673364"/>
              <a:ext cx="9928926" cy="262888"/>
            </a:xfrm>
            <a:custGeom>
              <a:rect b="b" l="l" r="r" t="t"/>
              <a:pathLst>
                <a:path extrusionOk="0" h="236160" w="9928926">
                  <a:moveTo>
                    <a:pt x="0" y="39361"/>
                  </a:moveTo>
                  <a:cubicBezTo>
                    <a:pt x="0" y="17623"/>
                    <a:pt x="17623" y="0"/>
                    <a:pt x="39361" y="0"/>
                  </a:cubicBezTo>
                  <a:lnTo>
                    <a:pt x="9889565" y="0"/>
                  </a:lnTo>
                  <a:cubicBezTo>
                    <a:pt x="9911303" y="0"/>
                    <a:pt x="9928926" y="17623"/>
                    <a:pt x="9928926" y="39361"/>
                  </a:cubicBezTo>
                  <a:lnTo>
                    <a:pt x="9928926" y="196799"/>
                  </a:lnTo>
                  <a:cubicBezTo>
                    <a:pt x="9928926" y="218537"/>
                    <a:pt x="9911303" y="236160"/>
                    <a:pt x="9889565" y="236160"/>
                  </a:cubicBezTo>
                  <a:lnTo>
                    <a:pt x="39361" y="236160"/>
                  </a:lnTo>
                  <a:cubicBezTo>
                    <a:pt x="17623" y="236160"/>
                    <a:pt x="0" y="218537"/>
                    <a:pt x="0" y="196799"/>
                  </a:cubicBezTo>
                  <a:lnTo>
                    <a:pt x="0" y="39361"/>
                  </a:lnTo>
                  <a:close/>
                </a:path>
              </a:pathLst>
            </a:custGeom>
            <a:solidFill>
              <a:schemeClr val="dk2"/>
            </a:solidFill>
            <a:ln cap="flat" cmpd="sng" w="25400">
              <a:solidFill>
                <a:schemeClr val="lt1"/>
              </a:solidFill>
              <a:prstDash val="solid"/>
              <a:round/>
              <a:headEnd len="sm" w="sm" type="none"/>
              <a:tailEnd len="sm" w="sm" type="none"/>
            </a:ln>
          </p:spPr>
          <p:txBody>
            <a:bodyPr anchorCtr="0" anchor="ctr" bIns="11525" lIns="386800" spcFirstLastPara="1" rIns="386800" wrap="square" tIns="11525">
              <a:noAutofit/>
            </a:bodyPr>
            <a:lstStyle/>
            <a:p>
              <a:pPr indent="0" lvl="0" marL="0" marR="0" rtl="0" algn="just">
                <a:lnSpc>
                  <a:spcPct val="90000"/>
                </a:lnSpc>
                <a:spcBef>
                  <a:spcPts val="0"/>
                </a:spcBef>
                <a:spcAft>
                  <a:spcPts val="0"/>
                </a:spcAft>
                <a:buClr>
                  <a:schemeClr val="lt1"/>
                </a:buClr>
                <a:buSzPts val="2400"/>
                <a:buFont typeface="Calibri"/>
                <a:buNone/>
              </a:pPr>
              <a:r>
                <a:rPr lang="lv-LV" sz="2400">
                  <a:solidFill>
                    <a:schemeClr val="lt1"/>
                  </a:solidFill>
                  <a:latin typeface="Calibri"/>
                  <a:ea typeface="Calibri"/>
                  <a:cs typeface="Calibri"/>
                  <a:sym typeface="Calibri"/>
                </a:rPr>
                <a:t>• Pievienojieties darba vides uzņēmuma kultūrai! Sadarbojieties un novērtējiet savu komandu, lai veicinātu patīkamu darba vidi un veicinātu savstarpējo atbalstu!</a:t>
              </a:r>
              <a:endParaRPr sz="2400">
                <a:solidFill>
                  <a:schemeClr val="lt1"/>
                </a:solidFill>
                <a:latin typeface="Calibri"/>
                <a:ea typeface="Calibri"/>
                <a:cs typeface="Calibri"/>
                <a:sym typeface="Calibri"/>
              </a:endParaRPr>
            </a:p>
          </p:txBody>
        </p:sp>
        <p:sp>
          <p:nvSpPr>
            <p:cNvPr id="462" name="Google Shape;462;p22"/>
            <p:cNvSpPr/>
            <p:nvPr/>
          </p:nvSpPr>
          <p:spPr>
            <a:xfrm>
              <a:off x="1143000" y="4166996"/>
              <a:ext cx="10515600" cy="69697"/>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2"/>
            <p:cNvSpPr/>
            <p:nvPr/>
          </p:nvSpPr>
          <p:spPr>
            <a:xfrm>
              <a:off x="1852209" y="3973806"/>
              <a:ext cx="9928926" cy="262888"/>
            </a:xfrm>
            <a:custGeom>
              <a:rect b="b" l="l" r="r" t="t"/>
              <a:pathLst>
                <a:path extrusionOk="0" h="236160" w="9928926">
                  <a:moveTo>
                    <a:pt x="0" y="39361"/>
                  </a:moveTo>
                  <a:cubicBezTo>
                    <a:pt x="0" y="17623"/>
                    <a:pt x="17623" y="0"/>
                    <a:pt x="39361" y="0"/>
                  </a:cubicBezTo>
                  <a:lnTo>
                    <a:pt x="9889565" y="0"/>
                  </a:lnTo>
                  <a:cubicBezTo>
                    <a:pt x="9911303" y="0"/>
                    <a:pt x="9928926" y="17623"/>
                    <a:pt x="9928926" y="39361"/>
                  </a:cubicBezTo>
                  <a:lnTo>
                    <a:pt x="9928926" y="196799"/>
                  </a:lnTo>
                  <a:cubicBezTo>
                    <a:pt x="9928926" y="218537"/>
                    <a:pt x="9911303" y="236160"/>
                    <a:pt x="9889565" y="236160"/>
                  </a:cubicBezTo>
                  <a:lnTo>
                    <a:pt x="39361" y="236160"/>
                  </a:lnTo>
                  <a:cubicBezTo>
                    <a:pt x="17623" y="236160"/>
                    <a:pt x="0" y="218537"/>
                    <a:pt x="0" y="196799"/>
                  </a:cubicBezTo>
                  <a:lnTo>
                    <a:pt x="0" y="39361"/>
                  </a:lnTo>
                  <a:close/>
                </a:path>
              </a:pathLst>
            </a:custGeom>
            <a:solidFill>
              <a:schemeClr val="dk2"/>
            </a:solidFill>
            <a:ln cap="flat" cmpd="sng" w="25400">
              <a:solidFill>
                <a:schemeClr val="lt1"/>
              </a:solidFill>
              <a:prstDash val="solid"/>
              <a:round/>
              <a:headEnd len="sm" w="sm" type="none"/>
              <a:tailEnd len="sm" w="sm" type="none"/>
            </a:ln>
          </p:spPr>
          <p:txBody>
            <a:bodyPr anchorCtr="0" anchor="ctr" bIns="11525" lIns="386800" spcFirstLastPara="1" rIns="386800" wrap="square" tIns="11525">
              <a:noAutofit/>
            </a:bodyPr>
            <a:lstStyle/>
            <a:p>
              <a:pPr indent="0" lvl="0" marL="0" marR="0" rtl="0" algn="just">
                <a:lnSpc>
                  <a:spcPct val="90000"/>
                </a:lnSpc>
                <a:spcBef>
                  <a:spcPts val="0"/>
                </a:spcBef>
                <a:spcAft>
                  <a:spcPts val="0"/>
                </a:spcAft>
                <a:buClr>
                  <a:schemeClr val="lt1"/>
                </a:buClr>
                <a:buSzPts val="2400"/>
                <a:buFont typeface="Calibri"/>
                <a:buNone/>
              </a:pPr>
              <a:r>
                <a:rPr lang="lv-LV" sz="2400">
                  <a:solidFill>
                    <a:schemeClr val="lt1"/>
                  </a:solidFill>
                  <a:latin typeface="Calibri"/>
                  <a:ea typeface="Calibri"/>
                  <a:cs typeface="Calibri"/>
                  <a:sym typeface="Calibri"/>
                </a:rPr>
                <a:t>• Lūdziet paskaidrot, kad kaut ko nesaprotat! Tas palīdzēs nodrošināt efektīvu saziņu ar Jūsu komandu un izveidot tādu pašu sinerģiju jūsu uzņēmuma kopienā.</a:t>
              </a:r>
              <a:endParaRPr sz="2400">
                <a:solidFill>
                  <a:schemeClr val="lt1"/>
                </a:solidFill>
                <a:latin typeface="Calibri"/>
                <a:ea typeface="Calibri"/>
                <a:cs typeface="Calibri"/>
                <a:sym typeface="Calibri"/>
              </a:endParaRPr>
            </a:p>
          </p:txBody>
        </p:sp>
      </p:grpSp>
      <p:sp>
        <p:nvSpPr>
          <p:cNvPr id="464" name="Google Shape;464;p22"/>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Efektīva saziņa digitālajā vidē</a:t>
            </a:r>
            <a:endParaRPr sz="4000">
              <a:solidFill>
                <a:srgbClr val="E12227"/>
              </a:solidFill>
              <a:latin typeface="Calibri"/>
              <a:ea typeface="Calibri"/>
              <a:cs typeface="Calibri"/>
              <a:sym typeface="Calibri"/>
            </a:endParaRPr>
          </a:p>
        </p:txBody>
      </p:sp>
      <p:grpSp>
        <p:nvGrpSpPr>
          <p:cNvPr id="465" name="Google Shape;465;p22"/>
          <p:cNvGrpSpPr/>
          <p:nvPr/>
        </p:nvGrpSpPr>
        <p:grpSpPr>
          <a:xfrm>
            <a:off x="1052945" y="4725885"/>
            <a:ext cx="11430000" cy="2286010"/>
            <a:chOff x="5092732" y="5695466"/>
            <a:chExt cx="11430000" cy="2286010"/>
          </a:xfrm>
        </p:grpSpPr>
        <p:sp>
          <p:nvSpPr>
            <p:cNvPr id="466" name="Google Shape;466;p22"/>
            <p:cNvSpPr/>
            <p:nvPr/>
          </p:nvSpPr>
          <p:spPr>
            <a:xfrm>
              <a:off x="5092732" y="6479431"/>
              <a:ext cx="11298344" cy="282832"/>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2"/>
            <p:cNvSpPr/>
            <p:nvPr/>
          </p:nvSpPr>
          <p:spPr>
            <a:xfrm>
              <a:off x="5854732" y="5695466"/>
              <a:ext cx="10668000" cy="1066806"/>
            </a:xfrm>
            <a:custGeom>
              <a:rect b="b" l="l" r="r" t="t"/>
              <a:pathLst>
                <a:path extrusionOk="0" h="236160" w="9928926">
                  <a:moveTo>
                    <a:pt x="0" y="39361"/>
                  </a:moveTo>
                  <a:cubicBezTo>
                    <a:pt x="0" y="17623"/>
                    <a:pt x="17623" y="0"/>
                    <a:pt x="39361" y="0"/>
                  </a:cubicBezTo>
                  <a:lnTo>
                    <a:pt x="9889565" y="0"/>
                  </a:lnTo>
                  <a:cubicBezTo>
                    <a:pt x="9911303" y="0"/>
                    <a:pt x="9928926" y="17623"/>
                    <a:pt x="9928926" y="39361"/>
                  </a:cubicBezTo>
                  <a:lnTo>
                    <a:pt x="9928926" y="196799"/>
                  </a:lnTo>
                  <a:cubicBezTo>
                    <a:pt x="9928926" y="218537"/>
                    <a:pt x="9911303" y="236160"/>
                    <a:pt x="9889565" y="236160"/>
                  </a:cubicBezTo>
                  <a:lnTo>
                    <a:pt x="39361" y="236160"/>
                  </a:lnTo>
                  <a:cubicBezTo>
                    <a:pt x="17623" y="236160"/>
                    <a:pt x="0" y="218537"/>
                    <a:pt x="0" y="196799"/>
                  </a:cubicBezTo>
                  <a:lnTo>
                    <a:pt x="0" y="39361"/>
                  </a:lnTo>
                  <a:close/>
                </a:path>
              </a:pathLst>
            </a:custGeom>
            <a:solidFill>
              <a:schemeClr val="dk2"/>
            </a:solidFill>
            <a:ln cap="flat" cmpd="sng" w="25400">
              <a:solidFill>
                <a:schemeClr val="lt1"/>
              </a:solidFill>
              <a:prstDash val="solid"/>
              <a:round/>
              <a:headEnd len="sm" w="sm" type="none"/>
              <a:tailEnd len="sm" w="sm" type="none"/>
            </a:ln>
          </p:spPr>
          <p:txBody>
            <a:bodyPr anchorCtr="0" anchor="ctr" bIns="11525" lIns="386800" spcFirstLastPara="1" rIns="386800" wrap="square" tIns="11525">
              <a:noAutofit/>
            </a:bodyPr>
            <a:lstStyle/>
            <a:p>
              <a:pPr indent="0" lvl="0" marL="0" marR="0" rtl="0" algn="just">
                <a:lnSpc>
                  <a:spcPct val="90000"/>
                </a:lnSpc>
                <a:spcBef>
                  <a:spcPts val="0"/>
                </a:spcBef>
                <a:spcAft>
                  <a:spcPts val="0"/>
                </a:spcAft>
                <a:buClr>
                  <a:schemeClr val="lt1"/>
                </a:buClr>
                <a:buSzPts val="2400"/>
                <a:buFont typeface="Calibri"/>
                <a:buNone/>
              </a:pPr>
              <a:r>
                <a:rPr lang="lv-LV" sz="2400">
                  <a:solidFill>
                    <a:schemeClr val="lt1"/>
                  </a:solidFill>
                  <a:latin typeface="Calibri"/>
                  <a:ea typeface="Calibri"/>
                  <a:cs typeface="Calibri"/>
                  <a:sym typeface="Calibri"/>
                </a:rPr>
                <a:t>• Iepazīstiet savus kolēģus! Attālinātā darbā vai Smartworking, ko nodrošina digitālā vide, ir svarīgi, lai darbinieki varētu viens otru iepazīt, justies integrēti un novērtēti.</a:t>
              </a:r>
              <a:endParaRPr sz="2400">
                <a:solidFill>
                  <a:schemeClr val="lt1"/>
                </a:solidFill>
                <a:latin typeface="Calibri"/>
                <a:ea typeface="Calibri"/>
                <a:cs typeface="Calibri"/>
                <a:sym typeface="Calibri"/>
              </a:endParaRPr>
            </a:p>
          </p:txBody>
        </p:sp>
        <p:sp>
          <p:nvSpPr>
            <p:cNvPr id="468" name="Google Shape;468;p22"/>
            <p:cNvSpPr/>
            <p:nvPr/>
          </p:nvSpPr>
          <p:spPr>
            <a:xfrm>
              <a:off x="5092732" y="7676666"/>
              <a:ext cx="11298344" cy="282832"/>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2"/>
            <p:cNvSpPr/>
            <p:nvPr/>
          </p:nvSpPr>
          <p:spPr>
            <a:xfrm>
              <a:off x="5854732" y="6914670"/>
              <a:ext cx="10668000" cy="1066806"/>
            </a:xfrm>
            <a:custGeom>
              <a:rect b="b" l="l" r="r" t="t"/>
              <a:pathLst>
                <a:path extrusionOk="0" h="236160" w="9928926">
                  <a:moveTo>
                    <a:pt x="0" y="39361"/>
                  </a:moveTo>
                  <a:cubicBezTo>
                    <a:pt x="0" y="17623"/>
                    <a:pt x="17623" y="0"/>
                    <a:pt x="39361" y="0"/>
                  </a:cubicBezTo>
                  <a:lnTo>
                    <a:pt x="9889565" y="0"/>
                  </a:lnTo>
                  <a:cubicBezTo>
                    <a:pt x="9911303" y="0"/>
                    <a:pt x="9928926" y="17623"/>
                    <a:pt x="9928926" y="39361"/>
                  </a:cubicBezTo>
                  <a:lnTo>
                    <a:pt x="9928926" y="196799"/>
                  </a:lnTo>
                  <a:cubicBezTo>
                    <a:pt x="9928926" y="218537"/>
                    <a:pt x="9911303" y="236160"/>
                    <a:pt x="9889565" y="236160"/>
                  </a:cubicBezTo>
                  <a:lnTo>
                    <a:pt x="39361" y="236160"/>
                  </a:lnTo>
                  <a:cubicBezTo>
                    <a:pt x="17623" y="236160"/>
                    <a:pt x="0" y="218537"/>
                    <a:pt x="0" y="196799"/>
                  </a:cubicBezTo>
                  <a:lnTo>
                    <a:pt x="0" y="39361"/>
                  </a:lnTo>
                  <a:close/>
                </a:path>
              </a:pathLst>
            </a:custGeom>
            <a:solidFill>
              <a:schemeClr val="dk2"/>
            </a:solidFill>
            <a:ln cap="flat" cmpd="sng" w="25400">
              <a:solidFill>
                <a:schemeClr val="lt1"/>
              </a:solidFill>
              <a:prstDash val="solid"/>
              <a:round/>
              <a:headEnd len="sm" w="sm" type="none"/>
              <a:tailEnd len="sm" w="sm" type="none"/>
            </a:ln>
          </p:spPr>
          <p:txBody>
            <a:bodyPr anchorCtr="0" anchor="ctr" bIns="11525" lIns="386800" spcFirstLastPara="1" rIns="386800" wrap="square" tIns="11525">
              <a:noAutofit/>
            </a:bodyPr>
            <a:lstStyle/>
            <a:p>
              <a:pPr indent="0" lvl="0" marL="0" marR="0" rtl="0" algn="just">
                <a:lnSpc>
                  <a:spcPct val="90000"/>
                </a:lnSpc>
                <a:spcBef>
                  <a:spcPts val="0"/>
                </a:spcBef>
                <a:spcAft>
                  <a:spcPts val="0"/>
                </a:spcAft>
                <a:buClr>
                  <a:schemeClr val="lt1"/>
                </a:buClr>
                <a:buSzPts val="2400"/>
                <a:buFont typeface="Calibri"/>
                <a:buNone/>
              </a:pPr>
              <a:r>
                <a:rPr lang="lv-LV" sz="2400">
                  <a:solidFill>
                    <a:schemeClr val="lt1"/>
                  </a:solidFill>
                  <a:latin typeface="Calibri"/>
                  <a:ea typeface="Calibri"/>
                  <a:cs typeface="Calibri"/>
                  <a:sym typeface="Calibri"/>
                </a:rPr>
                <a:t>• Satiekaties ar kolēģiem dzīvē! Varat noorganizēt kādu kopīgu aktivitāti vai tikšanos, kurā kopā varat pavadīt patīkamu laiku.</a:t>
              </a:r>
              <a:endParaRPr sz="2400">
                <a:solidFill>
                  <a:schemeClr val="lt1"/>
                </a:solidFill>
                <a:latin typeface="Calibri"/>
                <a:ea typeface="Calibri"/>
                <a:cs typeface="Calibri"/>
                <a:sym typeface="Calibri"/>
              </a:endParaRPr>
            </a:p>
          </p:txBody>
        </p:sp>
      </p:grpSp>
      <p:sp>
        <p:nvSpPr>
          <p:cNvPr id="470" name="Google Shape;470;p22"/>
          <p:cNvSpPr txBox="1"/>
          <p:nvPr/>
        </p:nvSpPr>
        <p:spPr>
          <a:xfrm>
            <a:off x="14630400" y="647700"/>
            <a:ext cx="32214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lang="lv-LV" sz="4800">
                <a:solidFill>
                  <a:srgbClr val="152D54"/>
                </a:solidFill>
                <a:latin typeface="Calibri"/>
                <a:ea typeface="Calibri"/>
                <a:cs typeface="Calibri"/>
                <a:sym typeface="Calibri"/>
              </a:rPr>
              <a:t>3</a:t>
            </a:r>
            <a:r>
              <a:rPr b="1" i="0" lang="lv-LV" sz="4800">
                <a:solidFill>
                  <a:srgbClr val="152D54"/>
                </a:solidFill>
                <a:latin typeface="Calibri"/>
                <a:ea typeface="Calibri"/>
                <a:cs typeface="Calibri"/>
                <a:sym typeface="Calibri"/>
              </a:rPr>
              <a:t>. </a:t>
            </a:r>
            <a:r>
              <a:rPr b="1" lang="lv-LV" sz="4800">
                <a:solidFill>
                  <a:srgbClr val="152D54"/>
                </a:solidFill>
                <a:latin typeface="Calibri"/>
                <a:ea typeface="Calibri"/>
                <a:cs typeface="Calibri"/>
                <a:sym typeface="Calibri"/>
              </a:rPr>
              <a:t>nodaļa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500"/>
                                        <p:tgtEl>
                                          <p:spTgt spid="4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500"/>
                                        <p:tgtEl>
                                          <p:spTgt spid="4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500"/>
                                        <p:tgtEl>
                                          <p:spTgt spid="4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23"/>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477" name="Google Shape;477;p23"/>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478" name="Google Shape;478;p23"/>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479" name="Google Shape;479;p23"/>
          <p:cNvSpPr txBox="1"/>
          <p:nvPr/>
        </p:nvSpPr>
        <p:spPr>
          <a:xfrm>
            <a:off x="1267691" y="2976644"/>
            <a:ext cx="10314709" cy="1143070"/>
          </a:xfrm>
          <a:prstGeom prst="rect">
            <a:avLst/>
          </a:prstGeom>
          <a:noFill/>
          <a:ln>
            <a:noFill/>
          </a:ln>
        </p:spPr>
        <p:txBody>
          <a:bodyPr anchorCtr="0" anchor="t" bIns="45700" lIns="91425" spcFirstLastPara="1" rIns="91425" wrap="square" tIns="45700">
            <a:spAutoFit/>
          </a:bodyPr>
          <a:lstStyle/>
          <a:p>
            <a:pPr indent="-342900" lvl="1" marL="800100" marR="0" rtl="0" algn="just">
              <a:lnSpc>
                <a:spcPct val="150000"/>
              </a:lnSpc>
              <a:spcBef>
                <a:spcPts val="0"/>
              </a:spcBef>
              <a:spcAft>
                <a:spcPts val="0"/>
              </a:spcAft>
              <a:buClr>
                <a:srgbClr val="243255"/>
              </a:buClr>
              <a:buSzPts val="2400"/>
              <a:buFont typeface="Courier New"/>
              <a:buChar char="o"/>
            </a:pPr>
            <a:r>
              <a:rPr b="0" i="0" lang="lv-LV" sz="2400" u="none" cap="none" strike="noStrike">
                <a:solidFill>
                  <a:srgbClr val="243255"/>
                </a:solidFill>
                <a:latin typeface="Calibri"/>
                <a:ea typeface="Calibri"/>
                <a:cs typeface="Calibri"/>
                <a:sym typeface="Calibri"/>
              </a:rPr>
              <a:t>Parūpējieties par valodas lietojumu rakstītās ziņās, kā arī par izrunu, balss toni un ķermeņa valodu video vai audio ziņās.</a:t>
            </a:r>
            <a:endParaRPr b="0" i="0" sz="2400" u="none" cap="none" strike="noStrike">
              <a:solidFill>
                <a:schemeClr val="dk1"/>
              </a:solidFill>
              <a:latin typeface="Calibri"/>
              <a:ea typeface="Calibri"/>
              <a:cs typeface="Calibri"/>
              <a:sym typeface="Calibri"/>
            </a:endParaRPr>
          </a:p>
        </p:txBody>
      </p:sp>
      <p:sp>
        <p:nvSpPr>
          <p:cNvPr id="480" name="Google Shape;480;p23"/>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Efektīva saziņa digitālajā vidē</a:t>
            </a:r>
            <a:endParaRPr sz="4000">
              <a:solidFill>
                <a:srgbClr val="E12227"/>
              </a:solidFill>
              <a:latin typeface="Calibri"/>
              <a:ea typeface="Calibri"/>
              <a:cs typeface="Calibri"/>
              <a:sym typeface="Calibri"/>
            </a:endParaRPr>
          </a:p>
        </p:txBody>
      </p:sp>
      <p:grpSp>
        <p:nvGrpSpPr>
          <p:cNvPr id="481" name="Google Shape;481;p23"/>
          <p:cNvGrpSpPr/>
          <p:nvPr/>
        </p:nvGrpSpPr>
        <p:grpSpPr>
          <a:xfrm>
            <a:off x="1151531" y="1943100"/>
            <a:ext cx="10126070" cy="1020861"/>
            <a:chOff x="3664527" y="6896819"/>
            <a:chExt cx="8222672" cy="403991"/>
          </a:xfrm>
        </p:grpSpPr>
        <p:sp>
          <p:nvSpPr>
            <p:cNvPr id="482" name="Google Shape;482;p23"/>
            <p:cNvSpPr/>
            <p:nvPr/>
          </p:nvSpPr>
          <p:spPr>
            <a:xfrm>
              <a:off x="3664527" y="7138059"/>
              <a:ext cx="8222672" cy="98641"/>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3"/>
            <p:cNvSpPr/>
            <p:nvPr/>
          </p:nvSpPr>
          <p:spPr>
            <a:xfrm>
              <a:off x="4121726" y="6896819"/>
              <a:ext cx="7765473" cy="403991"/>
            </a:xfrm>
            <a:custGeom>
              <a:rect b="b" l="l" r="r" t="t"/>
              <a:pathLst>
                <a:path extrusionOk="0" h="295200" w="6400800">
                  <a:moveTo>
                    <a:pt x="0" y="49201"/>
                  </a:moveTo>
                  <a:cubicBezTo>
                    <a:pt x="0" y="22028"/>
                    <a:pt x="22028" y="0"/>
                    <a:pt x="49201" y="0"/>
                  </a:cubicBezTo>
                  <a:lnTo>
                    <a:pt x="6351599" y="0"/>
                  </a:lnTo>
                  <a:cubicBezTo>
                    <a:pt x="6378772" y="0"/>
                    <a:pt x="6400800" y="22028"/>
                    <a:pt x="6400800" y="49201"/>
                  </a:cubicBezTo>
                  <a:lnTo>
                    <a:pt x="6400800" y="245999"/>
                  </a:lnTo>
                  <a:cubicBezTo>
                    <a:pt x="6400800" y="273172"/>
                    <a:pt x="6378772" y="295200"/>
                    <a:pt x="6351599" y="295200"/>
                  </a:cubicBezTo>
                  <a:lnTo>
                    <a:pt x="49201" y="295200"/>
                  </a:lnTo>
                  <a:cubicBezTo>
                    <a:pt x="22028" y="295200"/>
                    <a:pt x="0" y="273172"/>
                    <a:pt x="0" y="245999"/>
                  </a:cubicBezTo>
                  <a:lnTo>
                    <a:pt x="0" y="49201"/>
                  </a:lnTo>
                  <a:close/>
                </a:path>
              </a:pathLst>
            </a:custGeom>
            <a:solidFill>
              <a:schemeClr val="dk2"/>
            </a:solidFill>
            <a:ln cap="flat" cmpd="sng" w="25400">
              <a:solidFill>
                <a:schemeClr val="lt1"/>
              </a:solidFill>
              <a:prstDash val="solid"/>
              <a:round/>
              <a:headEnd len="sm" w="sm" type="none"/>
              <a:tailEnd len="sm" w="sm" type="none"/>
            </a:ln>
          </p:spPr>
          <p:txBody>
            <a:bodyPr anchorCtr="0" anchor="ctr" bIns="14400" lIns="256325" spcFirstLastPara="1" rIns="256325" wrap="square" tIns="14400">
              <a:noAutofit/>
            </a:bodyPr>
            <a:lstStyle/>
            <a:p>
              <a:pPr indent="0" lvl="0" marL="0" marR="0" rtl="0" algn="l">
                <a:lnSpc>
                  <a:spcPct val="90000"/>
                </a:lnSpc>
                <a:spcBef>
                  <a:spcPts val="0"/>
                </a:spcBef>
                <a:spcAft>
                  <a:spcPts val="0"/>
                </a:spcAft>
                <a:buClr>
                  <a:schemeClr val="lt1"/>
                </a:buClr>
                <a:buSzPts val="2400"/>
                <a:buFont typeface="Calibri"/>
                <a:buNone/>
              </a:pPr>
              <a:r>
                <a:rPr lang="lv-LV" sz="2400">
                  <a:solidFill>
                    <a:schemeClr val="lt1"/>
                  </a:solidFill>
                  <a:latin typeface="Calibri"/>
                  <a:ea typeface="Calibri"/>
                  <a:cs typeface="Calibri"/>
                  <a:sym typeface="Calibri"/>
                </a:rPr>
                <a:t>• Pievērsiet uzmanību tam, kā Jūs formulējat ziņojumu vai informāciju kā tādu, un pielāgojiet to atbilstošai videi!</a:t>
              </a:r>
              <a:endParaRPr/>
            </a:p>
          </p:txBody>
        </p:sp>
      </p:grpSp>
      <p:grpSp>
        <p:nvGrpSpPr>
          <p:cNvPr id="484" name="Google Shape;484;p23"/>
          <p:cNvGrpSpPr/>
          <p:nvPr/>
        </p:nvGrpSpPr>
        <p:grpSpPr>
          <a:xfrm>
            <a:off x="1151531" y="4553213"/>
            <a:ext cx="10126070" cy="1071113"/>
            <a:chOff x="4572000" y="5024668"/>
            <a:chExt cx="11046622" cy="177120"/>
          </a:xfrm>
        </p:grpSpPr>
        <p:sp>
          <p:nvSpPr>
            <p:cNvPr id="485" name="Google Shape;485;p23"/>
            <p:cNvSpPr/>
            <p:nvPr/>
          </p:nvSpPr>
          <p:spPr>
            <a:xfrm>
              <a:off x="4572000" y="5144063"/>
              <a:ext cx="9144000" cy="41218"/>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3"/>
            <p:cNvSpPr/>
            <p:nvPr/>
          </p:nvSpPr>
          <p:spPr>
            <a:xfrm>
              <a:off x="5186217" y="5024668"/>
              <a:ext cx="10432405" cy="177120"/>
            </a:xfrm>
            <a:custGeom>
              <a:rect b="b" l="l" r="r" t="t"/>
              <a:pathLst>
                <a:path extrusionOk="0" h="177120" w="6400800">
                  <a:moveTo>
                    <a:pt x="0" y="29521"/>
                  </a:moveTo>
                  <a:cubicBezTo>
                    <a:pt x="0" y="13217"/>
                    <a:pt x="13217" y="0"/>
                    <a:pt x="29521" y="0"/>
                  </a:cubicBezTo>
                  <a:lnTo>
                    <a:pt x="6371279" y="0"/>
                  </a:lnTo>
                  <a:cubicBezTo>
                    <a:pt x="6387583" y="0"/>
                    <a:pt x="6400800" y="13217"/>
                    <a:pt x="6400800" y="29521"/>
                  </a:cubicBezTo>
                  <a:lnTo>
                    <a:pt x="6400800" y="147599"/>
                  </a:lnTo>
                  <a:cubicBezTo>
                    <a:pt x="6400800" y="163903"/>
                    <a:pt x="6387583" y="177120"/>
                    <a:pt x="6371279" y="177120"/>
                  </a:cubicBezTo>
                  <a:lnTo>
                    <a:pt x="29521" y="177120"/>
                  </a:lnTo>
                  <a:cubicBezTo>
                    <a:pt x="13217" y="177120"/>
                    <a:pt x="0" y="163903"/>
                    <a:pt x="0" y="147599"/>
                  </a:cubicBezTo>
                  <a:lnTo>
                    <a:pt x="0" y="29521"/>
                  </a:lnTo>
                  <a:close/>
                </a:path>
              </a:pathLst>
            </a:custGeom>
            <a:solidFill>
              <a:schemeClr val="dk2"/>
            </a:solidFill>
            <a:ln cap="flat" cmpd="sng" w="25400">
              <a:solidFill>
                <a:schemeClr val="lt1"/>
              </a:solidFill>
              <a:prstDash val="solid"/>
              <a:round/>
              <a:headEnd len="sm" w="sm" type="none"/>
              <a:tailEnd len="sm" w="sm" type="none"/>
            </a:ln>
          </p:spPr>
          <p:txBody>
            <a:bodyPr anchorCtr="0" anchor="ctr" bIns="8625" lIns="250575" spcFirstLastPara="1" rIns="250575" wrap="square" tIns="8625">
              <a:noAutofit/>
            </a:bodyPr>
            <a:lstStyle/>
            <a:p>
              <a:pPr indent="0" lvl="0" marL="0" marR="0" rtl="0" algn="just">
                <a:lnSpc>
                  <a:spcPct val="90000"/>
                </a:lnSpc>
                <a:spcBef>
                  <a:spcPts val="0"/>
                </a:spcBef>
                <a:spcAft>
                  <a:spcPts val="0"/>
                </a:spcAft>
                <a:buClr>
                  <a:schemeClr val="lt1"/>
                </a:buClr>
                <a:buSzPts val="2400"/>
                <a:buFont typeface="Calibri"/>
                <a:buNone/>
              </a:pPr>
              <a:r>
                <a:rPr lang="lv-LV" sz="2400">
                  <a:solidFill>
                    <a:schemeClr val="lt1"/>
                  </a:solidFill>
                  <a:latin typeface="Calibri"/>
                  <a:ea typeface="Calibri"/>
                  <a:cs typeface="Calibri"/>
                  <a:sym typeface="Calibri"/>
                </a:rPr>
                <a:t>• Mēģiniet samazināt troksni saziņas laikā! Tas var būt vides troksnis videozvanā, pastāvīgi savienojuma pārtrūkumi, traucējumi, tehniskas problēmas u.c..</a:t>
              </a:r>
              <a:endParaRPr sz="2400">
                <a:solidFill>
                  <a:schemeClr val="lt1"/>
                </a:solidFill>
                <a:latin typeface="Calibri"/>
                <a:ea typeface="Calibri"/>
                <a:cs typeface="Calibri"/>
                <a:sym typeface="Calibri"/>
              </a:endParaRPr>
            </a:p>
          </p:txBody>
        </p:sp>
      </p:grpSp>
      <p:sp>
        <p:nvSpPr>
          <p:cNvPr id="487" name="Google Shape;487;p23"/>
          <p:cNvSpPr txBox="1"/>
          <p:nvPr/>
        </p:nvSpPr>
        <p:spPr>
          <a:xfrm>
            <a:off x="1267691" y="5747693"/>
            <a:ext cx="10009910" cy="1697068"/>
          </a:xfrm>
          <a:prstGeom prst="rect">
            <a:avLst/>
          </a:prstGeom>
          <a:noFill/>
          <a:ln>
            <a:noFill/>
          </a:ln>
        </p:spPr>
        <p:txBody>
          <a:bodyPr anchorCtr="0" anchor="t" bIns="45700" lIns="91425" spcFirstLastPara="1" rIns="91425" wrap="square" tIns="45700">
            <a:spAutoFit/>
          </a:bodyPr>
          <a:lstStyle/>
          <a:p>
            <a:pPr indent="-342900" lvl="1" marL="800100" marR="0" rtl="0" algn="just">
              <a:lnSpc>
                <a:spcPct val="150000"/>
              </a:lnSpc>
              <a:spcBef>
                <a:spcPts val="0"/>
              </a:spcBef>
              <a:spcAft>
                <a:spcPts val="0"/>
              </a:spcAft>
              <a:buClr>
                <a:srgbClr val="243255"/>
              </a:buClr>
              <a:buSzPts val="2400"/>
              <a:buFont typeface="Courier New"/>
              <a:buChar char="o"/>
            </a:pPr>
            <a:r>
              <a:rPr b="0" i="0" lang="lv-LV" sz="2400" u="none" cap="none" strike="noStrike">
                <a:solidFill>
                  <a:srgbClr val="243255"/>
                </a:solidFill>
                <a:latin typeface="Calibri"/>
                <a:ea typeface="Calibri"/>
                <a:cs typeface="Calibri"/>
                <a:sym typeface="Calibri"/>
              </a:rPr>
              <a:t>Videokonferencēs izmantojiet mikrofonu pareizi! Ja neiejauksities, izslēdziet mikrofonu, lai samazinātu troksni! Šādi, to ieslēdzot, tiks saprasts, ka vēlaties kaut ko teikt.</a:t>
            </a:r>
            <a:endParaRPr b="0" i="0" sz="2400" u="none" cap="none" strike="noStrike">
              <a:solidFill>
                <a:schemeClr val="dk1"/>
              </a:solidFill>
              <a:latin typeface="Calibri"/>
              <a:ea typeface="Calibri"/>
              <a:cs typeface="Calibri"/>
              <a:sym typeface="Calibri"/>
            </a:endParaRPr>
          </a:p>
        </p:txBody>
      </p:sp>
      <p:sp>
        <p:nvSpPr>
          <p:cNvPr id="488" name="Google Shape;488;p23"/>
          <p:cNvSpPr txBox="1"/>
          <p:nvPr/>
        </p:nvSpPr>
        <p:spPr>
          <a:xfrm>
            <a:off x="14630400" y="647700"/>
            <a:ext cx="32214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lang="lv-LV" sz="4800">
                <a:solidFill>
                  <a:srgbClr val="152D54"/>
                </a:solidFill>
                <a:latin typeface="Calibri"/>
                <a:ea typeface="Calibri"/>
                <a:cs typeface="Calibri"/>
                <a:sym typeface="Calibri"/>
              </a:rPr>
              <a:t>3</a:t>
            </a:r>
            <a:r>
              <a:rPr b="1" i="0" lang="lv-LV" sz="4800">
                <a:solidFill>
                  <a:srgbClr val="152D54"/>
                </a:solidFill>
                <a:latin typeface="Calibri"/>
                <a:ea typeface="Calibri"/>
                <a:cs typeface="Calibri"/>
                <a:sym typeface="Calibri"/>
              </a:rPr>
              <a:t>. </a:t>
            </a:r>
            <a:r>
              <a:rPr b="1" lang="lv-LV" sz="4800">
                <a:solidFill>
                  <a:srgbClr val="152D54"/>
                </a:solidFill>
                <a:latin typeface="Calibri"/>
                <a:ea typeface="Calibri"/>
                <a:cs typeface="Calibri"/>
                <a:sym typeface="Calibri"/>
              </a:rPr>
              <a:t>nodaļa</a:t>
            </a:r>
            <a:endParaRPr/>
          </a:p>
        </p:txBody>
      </p:sp>
    </p:spTree>
  </p:cSld>
  <p:clrMapOvr>
    <a:masterClrMapping/>
  </p:clrMapOvr>
  <mc:AlternateContent>
    <mc:Choice Requires="p14">
      <p:transition spd="slow" p14:dur="12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500"/>
                                        <p:tgtEl>
                                          <p:spTgt spid="4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1"/>
                                        </p:tgtEl>
                                        <p:attrNameLst>
                                          <p:attrName>style.visibility</p:attrName>
                                        </p:attrNameLst>
                                      </p:cBhvr>
                                      <p:to>
                                        <p:strVal val="visible"/>
                                      </p:to>
                                    </p:set>
                                    <p:animEffect filter="fade" transition="in">
                                      <p:cBhvr>
                                        <p:cTn dur="500"/>
                                        <p:tgtEl>
                                          <p:spTgt spid="481"/>
                                        </p:tgtEl>
                                      </p:cBhvr>
                                    </p:animEffect>
                                  </p:childTnLst>
                                </p:cTn>
                              </p:par>
                              <p:par>
                                <p:cTn fill="hold" nodeType="with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500"/>
                                        <p:tgtEl>
                                          <p:spTgt spid="4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500"/>
                                        <p:tgtEl>
                                          <p:spTgt spid="484"/>
                                        </p:tgtEl>
                                      </p:cBhvr>
                                    </p:animEffect>
                                  </p:childTnLst>
                                </p:cTn>
                              </p:par>
                              <p:par>
                                <p:cTn fill="hold" nodeType="with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500"/>
                                        <p:tgtEl>
                                          <p:spTgt spid="4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24"/>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495" name="Google Shape;495;p24"/>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496" name="Google Shape;496;p24"/>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497" name="Google Shape;497;p24"/>
          <p:cNvSpPr txBox="1"/>
          <p:nvPr/>
        </p:nvSpPr>
        <p:spPr>
          <a:xfrm>
            <a:off x="853492" y="2789445"/>
            <a:ext cx="11365032" cy="4467057"/>
          </a:xfrm>
          <a:prstGeom prst="rect">
            <a:avLst/>
          </a:prstGeom>
          <a:noFill/>
          <a:ln>
            <a:noFill/>
          </a:ln>
        </p:spPr>
        <p:txBody>
          <a:bodyPr anchorCtr="0" anchor="t" bIns="45700" lIns="91425" spcFirstLastPara="1" rIns="91425" wrap="square" tIns="45700">
            <a:spAutoFit/>
          </a:bodyPr>
          <a:lstStyle/>
          <a:p>
            <a:pPr indent="-342900" lvl="1" marL="800100" marR="0" rtl="0" algn="just">
              <a:lnSpc>
                <a:spcPct val="150000"/>
              </a:lnSpc>
              <a:spcBef>
                <a:spcPts val="0"/>
              </a:spcBef>
              <a:spcAft>
                <a:spcPts val="0"/>
              </a:spcAft>
              <a:buClr>
                <a:srgbClr val="243255"/>
              </a:buClr>
              <a:buSzPts val="2400"/>
              <a:buFont typeface="Courier New"/>
              <a:buChar char="o"/>
            </a:pPr>
            <a:r>
              <a:rPr b="0" i="0" lang="lv-LV" sz="2400" u="none" cap="none" strike="noStrike">
                <a:solidFill>
                  <a:srgbClr val="243255"/>
                </a:solidFill>
                <a:latin typeface="Calibri"/>
                <a:ea typeface="Calibri"/>
                <a:cs typeface="Calibri"/>
                <a:sym typeface="Calibri"/>
              </a:rPr>
              <a:t>Lai mūsu skatiens ir vērsts uz kameru labākai uztvērēju uzmanības piesaistīšanai.</a:t>
            </a:r>
            <a:endParaRPr b="0" i="0" sz="2400" u="none" cap="none" strike="noStrike">
              <a:solidFill>
                <a:schemeClr val="dk1"/>
              </a:solidFill>
              <a:latin typeface="Calibri"/>
              <a:ea typeface="Calibri"/>
              <a:cs typeface="Calibri"/>
              <a:sym typeface="Calibri"/>
            </a:endParaRPr>
          </a:p>
          <a:p>
            <a:pPr indent="-342900" lvl="1" marL="800100" marR="0" rtl="0" algn="just">
              <a:lnSpc>
                <a:spcPct val="150000"/>
              </a:lnSpc>
              <a:spcBef>
                <a:spcPts val="0"/>
              </a:spcBef>
              <a:spcAft>
                <a:spcPts val="0"/>
              </a:spcAft>
              <a:buClr>
                <a:srgbClr val="243255"/>
              </a:buClr>
              <a:buSzPts val="2400"/>
              <a:buFont typeface="Courier New"/>
              <a:buChar char="o"/>
            </a:pPr>
            <a:r>
              <a:rPr b="0" i="0" lang="lv-LV" sz="2400" u="none" cap="none" strike="noStrike">
                <a:solidFill>
                  <a:srgbClr val="243255"/>
                </a:solidFill>
                <a:latin typeface="Calibri"/>
                <a:ea typeface="Calibri"/>
                <a:cs typeface="Calibri"/>
                <a:sym typeface="Calibri"/>
              </a:rPr>
              <a:t>Padomājiet par savu ķermeņa valodu! Kā jau minējām, galvenais ir nodot vēlamo vēstījumu. Ieteicams izvēlēties pārraidīt attēlu līdz viduklim, kurā var saskatīt runātāja seju un rokas.</a:t>
            </a:r>
            <a:endParaRPr b="0" i="0" sz="2400" u="none" cap="none" strike="noStrike">
              <a:solidFill>
                <a:schemeClr val="dk1"/>
              </a:solidFill>
              <a:latin typeface="Calibri"/>
              <a:ea typeface="Calibri"/>
              <a:cs typeface="Calibri"/>
              <a:sym typeface="Calibri"/>
            </a:endParaRPr>
          </a:p>
          <a:p>
            <a:pPr indent="-342900" lvl="1" marL="800100" marR="0" rtl="0" algn="just">
              <a:lnSpc>
                <a:spcPct val="150000"/>
              </a:lnSpc>
              <a:spcBef>
                <a:spcPts val="0"/>
              </a:spcBef>
              <a:spcAft>
                <a:spcPts val="0"/>
              </a:spcAft>
              <a:buClr>
                <a:srgbClr val="243255"/>
              </a:buClr>
              <a:buSzPts val="2400"/>
              <a:buFont typeface="Courier New"/>
              <a:buChar char="o"/>
            </a:pPr>
            <a:r>
              <a:rPr b="0" i="0" lang="lv-LV" sz="2400" u="none" cap="none" strike="noStrike">
                <a:solidFill>
                  <a:srgbClr val="243255"/>
                </a:solidFill>
                <a:latin typeface="Calibri"/>
                <a:ea typeface="Calibri"/>
                <a:cs typeface="Calibri"/>
                <a:sym typeface="Calibri"/>
              </a:rPr>
              <a:t>Izvēlieties vietu vai fonu, kas nenovērš uztvērēju uzmanību un kas nodrošina profesionalitāti.</a:t>
            </a:r>
            <a:endParaRPr/>
          </a:p>
          <a:p>
            <a:pPr indent="0" lvl="1" marL="457200" marR="0" rtl="0" algn="just">
              <a:lnSpc>
                <a:spcPct val="150000"/>
              </a:lnSpc>
              <a:spcBef>
                <a:spcPts val="0"/>
              </a:spcBef>
              <a:spcAft>
                <a:spcPts val="0"/>
              </a:spcAft>
              <a:buNone/>
            </a:pPr>
            <a:r>
              <a:t/>
            </a:r>
            <a:endParaRPr b="0" i="0" sz="2400" u="none" cap="none" strike="noStrike">
              <a:solidFill>
                <a:srgbClr val="243255"/>
              </a:solidFill>
              <a:latin typeface="Calibri"/>
              <a:ea typeface="Calibri"/>
              <a:cs typeface="Calibri"/>
              <a:sym typeface="Calibri"/>
            </a:endParaRPr>
          </a:p>
          <a:p>
            <a:pPr indent="0" lvl="0" marL="0" marR="0" rtl="0" algn="just">
              <a:lnSpc>
                <a:spcPct val="150000"/>
              </a:lnSpc>
              <a:spcBef>
                <a:spcPts val="0"/>
              </a:spcBef>
              <a:spcAft>
                <a:spcPts val="0"/>
              </a:spcAft>
              <a:buNone/>
            </a:pPr>
            <a:r>
              <a:t/>
            </a:r>
            <a:endParaRPr sz="2400">
              <a:solidFill>
                <a:schemeClr val="dk1"/>
              </a:solidFill>
              <a:latin typeface="Calibri"/>
              <a:ea typeface="Calibri"/>
              <a:cs typeface="Calibri"/>
              <a:sym typeface="Calibri"/>
            </a:endParaRPr>
          </a:p>
        </p:txBody>
      </p:sp>
      <p:sp>
        <p:nvSpPr>
          <p:cNvPr id="498" name="Google Shape;498;p24"/>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Efektīva saziņa digitālajā vidē</a:t>
            </a:r>
            <a:endParaRPr sz="4000">
              <a:solidFill>
                <a:srgbClr val="E12227"/>
              </a:solidFill>
              <a:latin typeface="Calibri"/>
              <a:ea typeface="Calibri"/>
              <a:cs typeface="Calibri"/>
              <a:sym typeface="Calibri"/>
            </a:endParaRPr>
          </a:p>
        </p:txBody>
      </p:sp>
      <p:grpSp>
        <p:nvGrpSpPr>
          <p:cNvPr id="499" name="Google Shape;499;p24"/>
          <p:cNvGrpSpPr/>
          <p:nvPr/>
        </p:nvGrpSpPr>
        <p:grpSpPr>
          <a:xfrm>
            <a:off x="1405050" y="2009212"/>
            <a:ext cx="10813474" cy="710773"/>
            <a:chOff x="2995179" y="6105357"/>
            <a:chExt cx="6758421" cy="710773"/>
          </a:xfrm>
        </p:grpSpPr>
        <p:sp>
          <p:nvSpPr>
            <p:cNvPr id="500" name="Google Shape;500;p24"/>
            <p:cNvSpPr/>
            <p:nvPr/>
          </p:nvSpPr>
          <p:spPr>
            <a:xfrm>
              <a:off x="2995179" y="6496445"/>
              <a:ext cx="6706467" cy="301030"/>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4"/>
            <p:cNvSpPr/>
            <p:nvPr/>
          </p:nvSpPr>
          <p:spPr>
            <a:xfrm>
              <a:off x="3352800" y="6105357"/>
              <a:ext cx="6400800" cy="710773"/>
            </a:xfrm>
            <a:custGeom>
              <a:rect b="b" l="l" r="r" t="t"/>
              <a:pathLst>
                <a:path extrusionOk="0" h="413280" w="6400800">
                  <a:moveTo>
                    <a:pt x="0" y="68881"/>
                  </a:moveTo>
                  <a:cubicBezTo>
                    <a:pt x="0" y="30839"/>
                    <a:pt x="30839" y="0"/>
                    <a:pt x="68881" y="0"/>
                  </a:cubicBezTo>
                  <a:lnTo>
                    <a:pt x="6331919" y="0"/>
                  </a:lnTo>
                  <a:cubicBezTo>
                    <a:pt x="6369961" y="0"/>
                    <a:pt x="6400800" y="30839"/>
                    <a:pt x="6400800" y="68881"/>
                  </a:cubicBezTo>
                  <a:lnTo>
                    <a:pt x="6400800" y="344399"/>
                  </a:lnTo>
                  <a:cubicBezTo>
                    <a:pt x="6400800" y="382441"/>
                    <a:pt x="6369961" y="413280"/>
                    <a:pt x="6331919" y="413280"/>
                  </a:cubicBezTo>
                  <a:lnTo>
                    <a:pt x="68881" y="413280"/>
                  </a:lnTo>
                  <a:cubicBezTo>
                    <a:pt x="30839" y="413280"/>
                    <a:pt x="0" y="382441"/>
                    <a:pt x="0" y="344399"/>
                  </a:cubicBezTo>
                  <a:lnTo>
                    <a:pt x="0" y="68881"/>
                  </a:lnTo>
                  <a:close/>
                </a:path>
              </a:pathLst>
            </a:custGeom>
            <a:solidFill>
              <a:schemeClr val="dk2"/>
            </a:solidFill>
            <a:ln cap="flat" cmpd="sng" w="25400">
              <a:solidFill>
                <a:schemeClr val="lt1"/>
              </a:solidFill>
              <a:prstDash val="solid"/>
              <a:round/>
              <a:headEnd len="sm" w="sm" type="none"/>
              <a:tailEnd len="sm" w="sm" type="none"/>
            </a:ln>
          </p:spPr>
          <p:txBody>
            <a:bodyPr anchorCtr="0" anchor="ctr" bIns="20175" lIns="262100" spcFirstLastPara="1" rIns="262100" wrap="square" tIns="20175">
              <a:noAutofit/>
            </a:bodyPr>
            <a:lstStyle/>
            <a:p>
              <a:pPr indent="0" lvl="0" marL="0" marR="0" rtl="0" algn="l">
                <a:lnSpc>
                  <a:spcPct val="90000"/>
                </a:lnSpc>
                <a:spcBef>
                  <a:spcPts val="0"/>
                </a:spcBef>
                <a:spcAft>
                  <a:spcPts val="0"/>
                </a:spcAft>
                <a:buClr>
                  <a:schemeClr val="lt1"/>
                </a:buClr>
                <a:buSzPts val="2400"/>
                <a:buFont typeface="Calibri"/>
                <a:buNone/>
              </a:pPr>
              <a:r>
                <a:rPr lang="lv-LV" sz="2400">
                  <a:solidFill>
                    <a:schemeClr val="lt1"/>
                  </a:solidFill>
                  <a:latin typeface="Calibri"/>
                  <a:ea typeface="Calibri"/>
                  <a:cs typeface="Calibri"/>
                  <a:sym typeface="Calibri"/>
                </a:rPr>
                <a:t>• Veicot šīs videokonferences, ir svarīgi apsvērt:</a:t>
              </a:r>
              <a:endParaRPr sz="2400">
                <a:solidFill>
                  <a:schemeClr val="lt1"/>
                </a:solidFill>
                <a:latin typeface="Calibri"/>
                <a:ea typeface="Calibri"/>
                <a:cs typeface="Calibri"/>
                <a:sym typeface="Calibri"/>
              </a:endParaRPr>
            </a:p>
          </p:txBody>
        </p:sp>
      </p:grpSp>
      <p:sp>
        <p:nvSpPr>
          <p:cNvPr id="502" name="Google Shape;502;p24"/>
          <p:cNvSpPr txBox="1"/>
          <p:nvPr/>
        </p:nvSpPr>
        <p:spPr>
          <a:xfrm>
            <a:off x="14630400" y="647700"/>
            <a:ext cx="32214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lang="lv-LV" sz="4800">
                <a:solidFill>
                  <a:srgbClr val="152D54"/>
                </a:solidFill>
                <a:latin typeface="Calibri"/>
                <a:ea typeface="Calibri"/>
                <a:cs typeface="Calibri"/>
                <a:sym typeface="Calibri"/>
              </a:rPr>
              <a:t>3</a:t>
            </a:r>
            <a:r>
              <a:rPr b="1" i="0" lang="lv-LV" sz="4800">
                <a:solidFill>
                  <a:srgbClr val="152D54"/>
                </a:solidFill>
                <a:latin typeface="Calibri"/>
                <a:ea typeface="Calibri"/>
                <a:cs typeface="Calibri"/>
                <a:sym typeface="Calibri"/>
              </a:rPr>
              <a:t>. </a:t>
            </a:r>
            <a:r>
              <a:rPr b="1" lang="lv-LV" sz="4800">
                <a:solidFill>
                  <a:srgbClr val="152D54"/>
                </a:solidFill>
                <a:latin typeface="Calibri"/>
                <a:ea typeface="Calibri"/>
                <a:cs typeface="Calibri"/>
                <a:sym typeface="Calibri"/>
              </a:rPr>
              <a:t>nodaļa</a:t>
            </a:r>
            <a:endParaRPr/>
          </a:p>
        </p:txBody>
      </p:sp>
    </p:spTree>
  </p:cSld>
  <p:clrMapOvr>
    <a:masterClrMapping/>
  </p:clrMapOvr>
  <p:transition spd="slow">
    <p:comb/>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500"/>
                                        <p:tgtEl>
                                          <p:spTgt spid="4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500"/>
                                        <p:tgtEl>
                                          <p:spTgt spid="499"/>
                                        </p:tgtEl>
                                      </p:cBhvr>
                                    </p:animEffect>
                                  </p:childTnLst>
                                </p:cTn>
                              </p:par>
                              <p:par>
                                <p:cTn fill="hold" nodeType="with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500"/>
                                        <p:tgtEl>
                                          <p:spTgt spid="4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25"/>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509" name="Google Shape;509;p25"/>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510" name="Google Shape;510;p25"/>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511" name="Google Shape;511;p25"/>
          <p:cNvSpPr txBox="1"/>
          <p:nvPr/>
        </p:nvSpPr>
        <p:spPr>
          <a:xfrm>
            <a:off x="803564" y="1714500"/>
            <a:ext cx="12344400" cy="2805063"/>
          </a:xfrm>
          <a:prstGeom prst="rect">
            <a:avLst/>
          </a:prstGeom>
          <a:noFill/>
          <a:ln>
            <a:noFill/>
          </a:ln>
        </p:spPr>
        <p:txBody>
          <a:bodyPr anchorCtr="0" anchor="t" bIns="45700" lIns="91425" spcFirstLastPara="1" rIns="91425" wrap="square" tIns="45700">
            <a:spAutoFit/>
          </a:bodyPr>
          <a:lstStyle/>
          <a:p>
            <a:pPr indent="-342900" lvl="1" marL="800100" marR="0" rtl="0" algn="just">
              <a:lnSpc>
                <a:spcPct val="150000"/>
              </a:lnSpc>
              <a:spcBef>
                <a:spcPts val="0"/>
              </a:spcBef>
              <a:spcAft>
                <a:spcPts val="0"/>
              </a:spcAft>
              <a:buClr>
                <a:srgbClr val="243255"/>
              </a:buClr>
              <a:buSzPts val="2400"/>
              <a:buFont typeface="Courier New"/>
              <a:buChar char="o"/>
            </a:pPr>
            <a:r>
              <a:rPr b="0" i="0" lang="lv-LV" sz="2400" u="none" cap="none" strike="noStrike">
                <a:solidFill>
                  <a:srgbClr val="243255"/>
                </a:solidFill>
                <a:latin typeface="Calibri"/>
                <a:ea typeface="Calibri"/>
                <a:cs typeface="Calibri"/>
                <a:sym typeface="Calibri"/>
              </a:rPr>
              <a:t>Labs apgaismojums ir arī viena no  galvenajām panākumu atslēgām, lai nezaudētu uztvērēju uzmanību.</a:t>
            </a:r>
            <a:endParaRPr b="0" i="0" sz="2400" u="none" cap="none" strike="noStrike">
              <a:solidFill>
                <a:schemeClr val="dk1"/>
              </a:solidFill>
              <a:latin typeface="Calibri"/>
              <a:ea typeface="Calibri"/>
              <a:cs typeface="Calibri"/>
              <a:sym typeface="Calibri"/>
            </a:endParaRPr>
          </a:p>
          <a:p>
            <a:pPr indent="-342900" lvl="1" marL="800100" marR="0" rtl="0" algn="just">
              <a:lnSpc>
                <a:spcPct val="150000"/>
              </a:lnSpc>
              <a:spcBef>
                <a:spcPts val="0"/>
              </a:spcBef>
              <a:spcAft>
                <a:spcPts val="0"/>
              </a:spcAft>
              <a:buClr>
                <a:srgbClr val="243255"/>
              </a:buClr>
              <a:buSzPts val="2400"/>
              <a:buFont typeface="Courier New"/>
              <a:buChar char="o"/>
            </a:pPr>
            <a:r>
              <a:rPr b="0" i="0" lang="lv-LV" sz="2400" u="none" cap="none" strike="noStrike">
                <a:solidFill>
                  <a:srgbClr val="243255"/>
                </a:solidFill>
                <a:latin typeface="Calibri"/>
                <a:ea typeface="Calibri"/>
                <a:cs typeface="Calibri"/>
                <a:sym typeface="Calibri"/>
              </a:rPr>
              <a:t>Parūpējieties par savu digitālo attēlu! Digitālā klātbūtne ir kļuvusi tikpat svarīga kā klātbūtne klātienē. Ir ieteicams, piemēram, ērti un profesionāli ģērbties video sarunu laikā. Uzskatiet, ka Jūsu tēls saskan ar Jūsu profesionālo sniegumu, Jūsu mērķiem un vēlamo iespaidu!</a:t>
            </a:r>
            <a:endParaRPr/>
          </a:p>
        </p:txBody>
      </p:sp>
      <p:sp>
        <p:nvSpPr>
          <p:cNvPr id="512" name="Google Shape;512;p25"/>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Efektīva saziņa digitālajā vidē</a:t>
            </a:r>
            <a:endParaRPr sz="4000">
              <a:solidFill>
                <a:srgbClr val="E12227"/>
              </a:solidFill>
              <a:latin typeface="Calibri"/>
              <a:ea typeface="Calibri"/>
              <a:cs typeface="Calibri"/>
              <a:sym typeface="Calibri"/>
            </a:endParaRPr>
          </a:p>
        </p:txBody>
      </p:sp>
      <p:sp>
        <p:nvSpPr>
          <p:cNvPr id="513" name="Google Shape;513;p25"/>
          <p:cNvSpPr txBox="1"/>
          <p:nvPr/>
        </p:nvSpPr>
        <p:spPr>
          <a:xfrm>
            <a:off x="903420" y="5269163"/>
            <a:ext cx="12244544"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lv-LV" sz="2400">
                <a:solidFill>
                  <a:srgbClr val="243255"/>
                </a:solidFill>
                <a:latin typeface="Calibri"/>
                <a:ea typeface="Calibri"/>
                <a:cs typeface="Calibri"/>
                <a:sym typeface="Calibri"/>
              </a:rPr>
              <a:t>Digitālie rīki ir izstrādāti arī, lai palīdzētu šiem mērķiem. Ikdienā piestrādājiet pie savām komunikācijas prasmēm, un Jūs redzēsit, kā uzlabojas komandas darbs, koordinācija un sapratne ar apkārtējiem cilvēkiem.</a:t>
            </a:r>
            <a:endParaRPr sz="2400">
              <a:solidFill>
                <a:schemeClr val="dk1"/>
              </a:solidFill>
              <a:latin typeface="Calibri"/>
              <a:ea typeface="Calibri"/>
              <a:cs typeface="Calibri"/>
              <a:sym typeface="Calibri"/>
            </a:endParaRPr>
          </a:p>
        </p:txBody>
      </p:sp>
      <p:sp>
        <p:nvSpPr>
          <p:cNvPr id="514" name="Google Shape;514;p25"/>
          <p:cNvSpPr txBox="1"/>
          <p:nvPr/>
        </p:nvSpPr>
        <p:spPr>
          <a:xfrm>
            <a:off x="14630400" y="647700"/>
            <a:ext cx="32214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lang="lv-LV" sz="4800">
                <a:solidFill>
                  <a:srgbClr val="152D54"/>
                </a:solidFill>
                <a:latin typeface="Calibri"/>
                <a:ea typeface="Calibri"/>
                <a:cs typeface="Calibri"/>
                <a:sym typeface="Calibri"/>
              </a:rPr>
              <a:t>3</a:t>
            </a:r>
            <a:r>
              <a:rPr b="1" i="0" lang="lv-LV" sz="4800">
                <a:solidFill>
                  <a:srgbClr val="152D54"/>
                </a:solidFill>
                <a:latin typeface="Calibri"/>
                <a:ea typeface="Calibri"/>
                <a:cs typeface="Calibri"/>
                <a:sym typeface="Calibri"/>
              </a:rPr>
              <a:t>. </a:t>
            </a:r>
            <a:r>
              <a:rPr b="1" lang="lv-LV" sz="4800">
                <a:solidFill>
                  <a:srgbClr val="152D54"/>
                </a:solidFill>
                <a:latin typeface="Calibri"/>
                <a:ea typeface="Calibri"/>
                <a:cs typeface="Calibri"/>
                <a:sym typeface="Calibri"/>
              </a:rPr>
              <a:t>nodaļa</a:t>
            </a:r>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500"/>
                                        <p:tgtEl>
                                          <p:spTgt spid="5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500"/>
                                        <p:tgtEl>
                                          <p:spTgt spid="5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500"/>
                                        <p:tgtEl>
                                          <p:spTgt spid="5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9" name="Shape 519"/>
        <p:cNvGrpSpPr/>
        <p:nvPr/>
      </p:nvGrpSpPr>
      <p:grpSpPr>
        <a:xfrm>
          <a:off x="0" y="0"/>
          <a:ext cx="0" cy="0"/>
          <a:chOff x="0" y="0"/>
          <a:chExt cx="0" cy="0"/>
        </a:xfrm>
      </p:grpSpPr>
      <p:sp>
        <p:nvSpPr>
          <p:cNvPr id="520" name="Google Shape;520;p26"/>
          <p:cNvSpPr/>
          <p:nvPr/>
        </p:nvSpPr>
        <p:spPr>
          <a:xfrm>
            <a:off x="6172200" y="9185519"/>
            <a:ext cx="11963400" cy="9525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21" name="Google Shape;521;p26"/>
          <p:cNvSpPr txBox="1"/>
          <p:nvPr>
            <p:ph type="title"/>
          </p:nvPr>
        </p:nvSpPr>
        <p:spPr>
          <a:xfrm>
            <a:off x="7924800" y="3924300"/>
            <a:ext cx="6897687" cy="1397000"/>
          </a:xfrm>
          <a:prstGeom prst="rect">
            <a:avLst/>
          </a:prstGeom>
          <a:noFill/>
          <a:ln>
            <a:noFill/>
          </a:ln>
        </p:spPr>
        <p:txBody>
          <a:bodyPr anchorCtr="0" anchor="t" bIns="0" lIns="0" spcFirstLastPara="1" rIns="0" wrap="square" tIns="12700">
            <a:spAutoFit/>
          </a:bodyPr>
          <a:lstStyle/>
          <a:p>
            <a:pPr indent="0" lvl="0" marL="0" rtl="0" algn="l">
              <a:spcBef>
                <a:spcPts val="0"/>
              </a:spcBef>
              <a:spcAft>
                <a:spcPts val="0"/>
              </a:spcAft>
              <a:buNone/>
            </a:pPr>
            <a:r>
              <a:rPr b="1" i="0" lang="lv-LV" sz="9000">
                <a:solidFill>
                  <a:srgbClr val="152D54"/>
                </a:solidFill>
                <a:latin typeface="Tahoma"/>
                <a:ea typeface="Tahoma"/>
                <a:cs typeface="Tahoma"/>
                <a:sym typeface="Tahoma"/>
              </a:rPr>
              <a:t>Paldies!</a:t>
            </a:r>
            <a:endParaRPr/>
          </a:p>
        </p:txBody>
      </p:sp>
      <p:pic>
        <p:nvPicPr>
          <p:cNvPr id="522" name="Google Shape;522;p26"/>
          <p:cNvPicPr preferRelativeResize="0"/>
          <p:nvPr/>
        </p:nvPicPr>
        <p:blipFill rotWithShape="1">
          <a:blip r:embed="rId3">
            <a:alphaModFix/>
          </a:blip>
          <a:srcRect b="0" l="0" r="0" t="0"/>
          <a:stretch/>
        </p:blipFill>
        <p:spPr>
          <a:xfrm>
            <a:off x="8289503" y="9661769"/>
            <a:ext cx="10058400" cy="556688"/>
          </a:xfrm>
          <a:prstGeom prst="rect">
            <a:avLst/>
          </a:prstGeom>
          <a:noFill/>
          <a:ln>
            <a:noFill/>
          </a:ln>
        </p:spPr>
      </p:pic>
      <p:pic>
        <p:nvPicPr>
          <p:cNvPr id="523" name="Google Shape;523;p26"/>
          <p:cNvPicPr preferRelativeResize="0"/>
          <p:nvPr/>
        </p:nvPicPr>
        <p:blipFill rotWithShape="1">
          <a:blip r:embed="rId4">
            <a:alphaModFix/>
          </a:blip>
          <a:srcRect b="0" l="0" r="0" t="0"/>
          <a:stretch/>
        </p:blipFill>
        <p:spPr>
          <a:xfrm>
            <a:off x="6324600" y="9705175"/>
            <a:ext cx="1985322" cy="432844"/>
          </a:xfrm>
          <a:prstGeom prst="rect">
            <a:avLst/>
          </a:prstGeom>
          <a:noFill/>
          <a:ln>
            <a:noFill/>
          </a:ln>
        </p:spPr>
      </p:pic>
      <p:pic>
        <p:nvPicPr>
          <p:cNvPr id="524" name="Google Shape;524;p26"/>
          <p:cNvPicPr preferRelativeResize="0"/>
          <p:nvPr/>
        </p:nvPicPr>
        <p:blipFill rotWithShape="1">
          <a:blip r:embed="rId5">
            <a:alphaModFix/>
          </a:blip>
          <a:srcRect b="0" l="0" r="0" t="0"/>
          <a:stretch/>
        </p:blipFill>
        <p:spPr>
          <a:xfrm>
            <a:off x="5257800" y="9715392"/>
            <a:ext cx="936335" cy="449441"/>
          </a:xfrm>
          <a:prstGeom prst="rect">
            <a:avLst/>
          </a:prstGeom>
          <a:noFill/>
          <a:ln>
            <a:noFill/>
          </a:ln>
        </p:spPr>
      </p:pic>
    </p:spTree>
  </p:cSld>
  <p:clrMapOvr>
    <a:masterClrMapping/>
  </p:clrMapOvr>
  <mc:AlternateContent>
    <mc:Choice Requires="p14">
      <p:transition spd="slow" p14:dur="12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1822"/>
                                        <p:tgtEl>
                                          <p:spTgt spid="5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9" name="Shape 129"/>
        <p:cNvGrpSpPr/>
        <p:nvPr/>
      </p:nvGrpSpPr>
      <p:grpSpPr>
        <a:xfrm>
          <a:off x="0" y="0"/>
          <a:ext cx="0" cy="0"/>
          <a:chOff x="0" y="0"/>
          <a:chExt cx="0" cy="0"/>
        </a:xfrm>
      </p:grpSpPr>
      <p:sp>
        <p:nvSpPr>
          <p:cNvPr id="130" name="Google Shape;130;p3"/>
          <p:cNvSpPr txBox="1"/>
          <p:nvPr>
            <p:ph type="title"/>
          </p:nvPr>
        </p:nvSpPr>
        <p:spPr>
          <a:xfrm>
            <a:off x="1016000" y="728346"/>
            <a:ext cx="12852400" cy="1859483"/>
          </a:xfrm>
          <a:prstGeom prst="rect">
            <a:avLst/>
          </a:prstGeom>
          <a:noFill/>
          <a:ln>
            <a:noFill/>
          </a:ln>
        </p:spPr>
        <p:txBody>
          <a:bodyPr anchorCtr="0" anchor="t" bIns="0" lIns="0" spcFirstLastPara="1" rIns="0" wrap="square" tIns="12700">
            <a:spAutoFit/>
          </a:bodyPr>
          <a:lstStyle/>
          <a:p>
            <a:pPr indent="0" lvl="0" marL="12700" rtl="0" algn="l">
              <a:spcBef>
                <a:spcPts val="0"/>
              </a:spcBef>
              <a:spcAft>
                <a:spcPts val="0"/>
              </a:spcAft>
              <a:buNone/>
            </a:pPr>
            <a:r>
              <a:rPr lang="lv-LV" sz="6000"/>
              <a:t>SATURS</a:t>
            </a:r>
            <a:br>
              <a:rPr b="1" lang="lv-LV" sz="6000">
                <a:solidFill>
                  <a:srgbClr val="E12227"/>
                </a:solidFill>
              </a:rPr>
            </a:br>
            <a:endParaRPr sz="6000">
              <a:solidFill>
                <a:srgbClr val="E12227"/>
              </a:solidFill>
            </a:endParaRPr>
          </a:p>
        </p:txBody>
      </p:sp>
      <p:sp>
        <p:nvSpPr>
          <p:cNvPr id="131" name="Google Shape;131;p3"/>
          <p:cNvSpPr/>
          <p:nvPr/>
        </p:nvSpPr>
        <p:spPr>
          <a:xfrm>
            <a:off x="0" y="288731"/>
            <a:ext cx="16270605" cy="123825"/>
          </a:xfrm>
          <a:custGeom>
            <a:rect b="b" l="l" r="r" t="t"/>
            <a:pathLst>
              <a:path extrusionOk="0" h="123825" w="16270605">
                <a:moveTo>
                  <a:pt x="0" y="123824"/>
                </a:moveTo>
                <a:lnTo>
                  <a:pt x="0" y="0"/>
                </a:lnTo>
                <a:lnTo>
                  <a:pt x="16270357" y="0"/>
                </a:lnTo>
                <a:lnTo>
                  <a:pt x="16270357" y="123824"/>
                </a:lnTo>
                <a:lnTo>
                  <a:pt x="0" y="123824"/>
                </a:lnTo>
                <a:close/>
              </a:path>
            </a:pathLst>
          </a:custGeom>
          <a:solidFill>
            <a:srgbClr val="152D5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132" name="Google Shape;132;p3"/>
          <p:cNvPicPr preferRelativeResize="0"/>
          <p:nvPr/>
        </p:nvPicPr>
        <p:blipFill rotWithShape="1">
          <a:blip r:embed="rId3">
            <a:alphaModFix/>
          </a:blip>
          <a:srcRect b="0" l="0" r="0" t="0"/>
          <a:stretch/>
        </p:blipFill>
        <p:spPr>
          <a:xfrm>
            <a:off x="3200400" y="9692212"/>
            <a:ext cx="10058400" cy="556688"/>
          </a:xfrm>
          <a:prstGeom prst="rect">
            <a:avLst/>
          </a:prstGeom>
          <a:noFill/>
          <a:ln>
            <a:noFill/>
          </a:ln>
        </p:spPr>
      </p:pic>
      <p:pic>
        <p:nvPicPr>
          <p:cNvPr id="133" name="Google Shape;133;p3"/>
          <p:cNvPicPr preferRelativeResize="0"/>
          <p:nvPr/>
        </p:nvPicPr>
        <p:blipFill rotWithShape="1">
          <a:blip r:embed="rId4">
            <a:alphaModFix/>
          </a:blip>
          <a:srcRect b="0" l="0" r="0" t="0"/>
          <a:stretch/>
        </p:blipFill>
        <p:spPr>
          <a:xfrm>
            <a:off x="1235497" y="9735618"/>
            <a:ext cx="1985322" cy="432844"/>
          </a:xfrm>
          <a:prstGeom prst="rect">
            <a:avLst/>
          </a:prstGeom>
          <a:noFill/>
          <a:ln>
            <a:noFill/>
          </a:ln>
        </p:spPr>
      </p:pic>
      <p:pic>
        <p:nvPicPr>
          <p:cNvPr id="134" name="Google Shape;134;p3"/>
          <p:cNvPicPr preferRelativeResize="0"/>
          <p:nvPr/>
        </p:nvPicPr>
        <p:blipFill rotWithShape="1">
          <a:blip r:embed="rId5">
            <a:alphaModFix/>
          </a:blip>
          <a:srcRect b="0" l="0" r="0" t="0"/>
          <a:stretch/>
        </p:blipFill>
        <p:spPr>
          <a:xfrm>
            <a:off x="168697" y="9745835"/>
            <a:ext cx="936335" cy="449441"/>
          </a:xfrm>
          <a:prstGeom prst="rect">
            <a:avLst/>
          </a:prstGeom>
          <a:noFill/>
          <a:ln>
            <a:noFill/>
          </a:ln>
        </p:spPr>
      </p:pic>
      <p:sp>
        <p:nvSpPr>
          <p:cNvPr id="135" name="Google Shape;135;p3"/>
          <p:cNvSpPr/>
          <p:nvPr/>
        </p:nvSpPr>
        <p:spPr>
          <a:xfrm>
            <a:off x="0" y="2801522"/>
            <a:ext cx="18288000" cy="10160"/>
          </a:xfrm>
          <a:custGeom>
            <a:rect b="b" l="l" r="r" t="t"/>
            <a:pathLst>
              <a:path extrusionOk="0" h="10160" w="18288000">
                <a:moveTo>
                  <a:pt x="18287999" y="10107"/>
                </a:moveTo>
                <a:lnTo>
                  <a:pt x="18287999" y="0"/>
                </a:lnTo>
                <a:lnTo>
                  <a:pt x="0" y="0"/>
                </a:lnTo>
                <a:lnTo>
                  <a:pt x="0" y="10107"/>
                </a:lnTo>
                <a:lnTo>
                  <a:pt x="18287999" y="10107"/>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 name="Google Shape;136;p3"/>
          <p:cNvSpPr/>
          <p:nvPr/>
        </p:nvSpPr>
        <p:spPr>
          <a:xfrm>
            <a:off x="14673680" y="2847280"/>
            <a:ext cx="516890" cy="29972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 name="Google Shape;137;p3"/>
          <p:cNvSpPr/>
          <p:nvPr/>
        </p:nvSpPr>
        <p:spPr>
          <a:xfrm>
            <a:off x="9861077" y="2847280"/>
            <a:ext cx="516890" cy="29972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 name="Google Shape;138;p3"/>
          <p:cNvSpPr/>
          <p:nvPr/>
        </p:nvSpPr>
        <p:spPr>
          <a:xfrm>
            <a:off x="5602459" y="2847280"/>
            <a:ext cx="516890" cy="29972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 name="Google Shape;139;p3"/>
          <p:cNvSpPr/>
          <p:nvPr/>
        </p:nvSpPr>
        <p:spPr>
          <a:xfrm>
            <a:off x="1637071" y="2847280"/>
            <a:ext cx="516890" cy="29972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140" name="Google Shape;140;p3"/>
          <p:cNvGrpSpPr/>
          <p:nvPr/>
        </p:nvGrpSpPr>
        <p:grpSpPr>
          <a:xfrm>
            <a:off x="1388220" y="3371501"/>
            <a:ext cx="2300260" cy="1464223"/>
            <a:chOff x="1704484" y="1766707"/>
            <a:chExt cx="1486080" cy="1464223"/>
          </a:xfrm>
        </p:grpSpPr>
        <p:sp>
          <p:nvSpPr>
            <p:cNvPr id="141" name="Google Shape;141;p3"/>
            <p:cNvSpPr txBox="1"/>
            <p:nvPr/>
          </p:nvSpPr>
          <p:spPr>
            <a:xfrm>
              <a:off x="1713697" y="2030601"/>
              <a:ext cx="147686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rgbClr val="243255"/>
                </a:solidFill>
                <a:latin typeface="Calibri"/>
                <a:ea typeface="Calibri"/>
                <a:cs typeface="Calibri"/>
                <a:sym typeface="Calibri"/>
              </a:endParaRPr>
            </a:p>
            <a:p>
              <a:pPr indent="0" lvl="0" marL="0" marR="0" rtl="0" algn="just">
                <a:spcBef>
                  <a:spcPts val="0"/>
                </a:spcBef>
                <a:spcAft>
                  <a:spcPts val="0"/>
                </a:spcAft>
                <a:buNone/>
              </a:pPr>
              <a:r>
                <a:rPr b="1" lang="lv-LV" sz="2400">
                  <a:solidFill>
                    <a:srgbClr val="243255"/>
                  </a:solidFill>
                  <a:latin typeface="Calibri"/>
                  <a:ea typeface="Calibri"/>
                  <a:cs typeface="Calibri"/>
                  <a:sym typeface="Calibri"/>
                </a:rPr>
                <a:t>Efektīva saziņa digitālajā vidē.</a:t>
              </a:r>
              <a:endParaRPr sz="2400">
                <a:solidFill>
                  <a:schemeClr val="dk1"/>
                </a:solidFill>
                <a:latin typeface="Times New Roman"/>
                <a:ea typeface="Times New Roman"/>
                <a:cs typeface="Times New Roman"/>
                <a:sym typeface="Times New Roman"/>
              </a:endParaRPr>
            </a:p>
          </p:txBody>
        </p:sp>
        <p:sp>
          <p:nvSpPr>
            <p:cNvPr id="142" name="Google Shape;142;p3"/>
            <p:cNvSpPr txBox="1"/>
            <p:nvPr/>
          </p:nvSpPr>
          <p:spPr>
            <a:xfrm>
              <a:off x="1704484" y="1766707"/>
              <a:ext cx="1023846"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lv-LV" sz="2800">
                  <a:solidFill>
                    <a:srgbClr val="243255"/>
                  </a:solidFill>
                  <a:latin typeface="Calibri"/>
                  <a:ea typeface="Calibri"/>
                  <a:cs typeface="Calibri"/>
                  <a:sym typeface="Calibri"/>
                </a:rPr>
                <a:t>1. kurss</a:t>
              </a:r>
              <a:endParaRPr b="1" sz="2800">
                <a:solidFill>
                  <a:srgbClr val="243255"/>
                </a:solidFill>
                <a:latin typeface="Calibri"/>
                <a:ea typeface="Calibri"/>
                <a:cs typeface="Calibri"/>
                <a:sym typeface="Calibri"/>
              </a:endParaRPr>
            </a:p>
          </p:txBody>
        </p:sp>
      </p:grpSp>
      <p:grpSp>
        <p:nvGrpSpPr>
          <p:cNvPr id="143" name="Google Shape;143;p3"/>
          <p:cNvGrpSpPr/>
          <p:nvPr/>
        </p:nvGrpSpPr>
        <p:grpSpPr>
          <a:xfrm>
            <a:off x="4952998" y="3371501"/>
            <a:ext cx="2819403" cy="1904978"/>
            <a:chOff x="1417108" y="1766707"/>
            <a:chExt cx="1821471" cy="1904978"/>
          </a:xfrm>
        </p:grpSpPr>
        <p:sp>
          <p:nvSpPr>
            <p:cNvPr id="144" name="Google Shape;144;p3"/>
            <p:cNvSpPr txBox="1"/>
            <p:nvPr/>
          </p:nvSpPr>
          <p:spPr>
            <a:xfrm>
              <a:off x="1417108" y="2102025"/>
              <a:ext cx="1821471"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rgbClr val="243255"/>
                </a:solidFill>
                <a:latin typeface="Calibri"/>
                <a:ea typeface="Calibri"/>
                <a:cs typeface="Calibri"/>
                <a:sym typeface="Calibri"/>
              </a:endParaRPr>
            </a:p>
            <a:p>
              <a:pPr indent="0" lvl="1" marL="457200" marR="0" rtl="0" algn="l">
                <a:spcBef>
                  <a:spcPts val="0"/>
                </a:spcBef>
                <a:spcAft>
                  <a:spcPts val="0"/>
                </a:spcAft>
                <a:buNone/>
              </a:pPr>
              <a:r>
                <a:rPr b="1" i="0" lang="lv-LV" sz="2400" u="none" cap="none" strike="noStrike">
                  <a:solidFill>
                    <a:srgbClr val="243255"/>
                  </a:solidFill>
                  <a:latin typeface="Calibri"/>
                  <a:ea typeface="Calibri"/>
                  <a:cs typeface="Calibri"/>
                  <a:sym typeface="Calibri"/>
                </a:rPr>
                <a:t>Komunikācija digitālajā vidē. Jaunā saziņa.</a:t>
              </a:r>
              <a:endParaRPr b="0" i="0" sz="2400" u="none" cap="none" strike="noStrike">
                <a:solidFill>
                  <a:schemeClr val="dk1"/>
                </a:solidFill>
                <a:latin typeface="Times New Roman"/>
                <a:ea typeface="Times New Roman"/>
                <a:cs typeface="Times New Roman"/>
                <a:sym typeface="Times New Roman"/>
              </a:endParaRPr>
            </a:p>
          </p:txBody>
        </p:sp>
        <p:sp>
          <p:nvSpPr>
            <p:cNvPr id="145" name="Google Shape;145;p3"/>
            <p:cNvSpPr txBox="1"/>
            <p:nvPr/>
          </p:nvSpPr>
          <p:spPr>
            <a:xfrm>
              <a:off x="1704483" y="1766707"/>
              <a:ext cx="1183025"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lv-LV" sz="2800">
                  <a:solidFill>
                    <a:srgbClr val="243255"/>
                  </a:solidFill>
                  <a:latin typeface="Calibri"/>
                  <a:ea typeface="Calibri"/>
                  <a:cs typeface="Calibri"/>
                  <a:sym typeface="Calibri"/>
                </a:rPr>
                <a:t>1. nodaļa</a:t>
              </a:r>
              <a:endParaRPr b="1" sz="2800">
                <a:solidFill>
                  <a:srgbClr val="243255"/>
                </a:solidFill>
                <a:latin typeface="Calibri"/>
                <a:ea typeface="Calibri"/>
                <a:cs typeface="Calibri"/>
                <a:sym typeface="Calibri"/>
              </a:endParaRPr>
            </a:p>
          </p:txBody>
        </p:sp>
      </p:grpSp>
      <p:grpSp>
        <p:nvGrpSpPr>
          <p:cNvPr id="146" name="Google Shape;146;p3"/>
          <p:cNvGrpSpPr/>
          <p:nvPr/>
        </p:nvGrpSpPr>
        <p:grpSpPr>
          <a:xfrm>
            <a:off x="9273935" y="3371501"/>
            <a:ext cx="2689465" cy="2643642"/>
            <a:chOff x="1427234" y="1766707"/>
            <a:chExt cx="1737525" cy="2643642"/>
          </a:xfrm>
        </p:grpSpPr>
        <p:sp>
          <p:nvSpPr>
            <p:cNvPr id="147" name="Google Shape;147;p3"/>
            <p:cNvSpPr txBox="1"/>
            <p:nvPr/>
          </p:nvSpPr>
          <p:spPr>
            <a:xfrm>
              <a:off x="1427234" y="2102025"/>
              <a:ext cx="1737525"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rgbClr val="243255"/>
                </a:solidFill>
                <a:latin typeface="Calibri"/>
                <a:ea typeface="Calibri"/>
                <a:cs typeface="Calibri"/>
                <a:sym typeface="Calibri"/>
              </a:endParaRPr>
            </a:p>
            <a:p>
              <a:pPr indent="0" lvl="1" marL="457200" marR="0" rtl="0" algn="l">
                <a:spcBef>
                  <a:spcPts val="0"/>
                </a:spcBef>
                <a:spcAft>
                  <a:spcPts val="0"/>
                </a:spcAft>
                <a:buNone/>
              </a:pPr>
              <a:r>
                <a:rPr b="1" i="0" lang="lv-LV" sz="2400" u="none" cap="none" strike="noStrike">
                  <a:solidFill>
                    <a:srgbClr val="243255"/>
                  </a:solidFill>
                  <a:latin typeface="Calibri"/>
                  <a:ea typeface="Calibri"/>
                  <a:cs typeface="Calibri"/>
                  <a:sym typeface="Calibri"/>
                </a:rPr>
                <a:t>Galvenās komunikācijas problēmas digitālajā laikmetā.</a:t>
              </a:r>
              <a:endParaRPr b="0" i="0" sz="2400" u="none" cap="none" strike="noStrike">
                <a:solidFill>
                  <a:schemeClr val="dk1"/>
                </a:solidFill>
                <a:latin typeface="Times New Roman"/>
                <a:ea typeface="Times New Roman"/>
                <a:cs typeface="Times New Roman"/>
                <a:sym typeface="Times New Roman"/>
              </a:endParaRPr>
            </a:p>
          </p:txBody>
        </p:sp>
        <p:sp>
          <p:nvSpPr>
            <p:cNvPr id="148" name="Google Shape;148;p3"/>
            <p:cNvSpPr txBox="1"/>
            <p:nvPr/>
          </p:nvSpPr>
          <p:spPr>
            <a:xfrm>
              <a:off x="1704483" y="1766707"/>
              <a:ext cx="1183025"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lv-LV" sz="2800">
                  <a:solidFill>
                    <a:srgbClr val="243255"/>
                  </a:solidFill>
                  <a:latin typeface="Calibri"/>
                  <a:ea typeface="Calibri"/>
                  <a:cs typeface="Calibri"/>
                  <a:sym typeface="Calibri"/>
                </a:rPr>
                <a:t>2. nodaļa</a:t>
              </a:r>
              <a:endParaRPr b="1" sz="2800">
                <a:solidFill>
                  <a:srgbClr val="243255"/>
                </a:solidFill>
                <a:latin typeface="Calibri"/>
                <a:ea typeface="Calibri"/>
                <a:cs typeface="Calibri"/>
                <a:sym typeface="Calibri"/>
              </a:endParaRPr>
            </a:p>
          </p:txBody>
        </p:sp>
      </p:grpSp>
      <p:grpSp>
        <p:nvGrpSpPr>
          <p:cNvPr id="149" name="Google Shape;149;p3"/>
          <p:cNvGrpSpPr/>
          <p:nvPr/>
        </p:nvGrpSpPr>
        <p:grpSpPr>
          <a:xfrm>
            <a:off x="14401798" y="3325334"/>
            <a:ext cx="2819635" cy="2644116"/>
            <a:chOff x="1703112" y="1766707"/>
            <a:chExt cx="1742700" cy="2644116"/>
          </a:xfrm>
        </p:grpSpPr>
        <p:sp>
          <p:nvSpPr>
            <p:cNvPr id="150" name="Google Shape;150;p3"/>
            <p:cNvSpPr txBox="1"/>
            <p:nvPr/>
          </p:nvSpPr>
          <p:spPr>
            <a:xfrm>
              <a:off x="1703112" y="2102023"/>
              <a:ext cx="1742700" cy="230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rgbClr val="243255"/>
                </a:solidFill>
                <a:latin typeface="Calibri"/>
                <a:ea typeface="Calibri"/>
                <a:cs typeface="Calibri"/>
                <a:sym typeface="Calibri"/>
              </a:endParaRPr>
            </a:p>
            <a:p>
              <a:pPr indent="0" lvl="0" marL="0" marR="0" rtl="0" algn="l">
                <a:spcBef>
                  <a:spcPts val="0"/>
                </a:spcBef>
                <a:spcAft>
                  <a:spcPts val="0"/>
                </a:spcAft>
                <a:buNone/>
              </a:pPr>
              <a:r>
                <a:rPr b="1" lang="lv-LV" sz="2400">
                  <a:solidFill>
                    <a:srgbClr val="243255"/>
                  </a:solidFill>
                  <a:latin typeface="Calibri"/>
                  <a:ea typeface="Calibri"/>
                  <a:cs typeface="Calibri"/>
                  <a:sym typeface="Calibri"/>
                </a:rPr>
                <a:t>Jūsu komunikācijas prasmju veicināšana digitālajā vidē. Praktiska rokasgrāmata.</a:t>
              </a:r>
              <a:endParaRPr sz="2800">
                <a:solidFill>
                  <a:schemeClr val="dk1"/>
                </a:solidFill>
                <a:latin typeface="Calibri"/>
                <a:ea typeface="Calibri"/>
                <a:cs typeface="Calibri"/>
                <a:sym typeface="Calibri"/>
              </a:endParaRPr>
            </a:p>
          </p:txBody>
        </p:sp>
        <p:sp>
          <p:nvSpPr>
            <p:cNvPr id="151" name="Google Shape;151;p3"/>
            <p:cNvSpPr txBox="1"/>
            <p:nvPr/>
          </p:nvSpPr>
          <p:spPr>
            <a:xfrm>
              <a:off x="1704484" y="1766707"/>
              <a:ext cx="1153661"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lv-LV" sz="2800">
                  <a:solidFill>
                    <a:srgbClr val="243255"/>
                  </a:solidFill>
                  <a:latin typeface="Calibri"/>
                  <a:ea typeface="Calibri"/>
                  <a:cs typeface="Calibri"/>
                  <a:sym typeface="Calibri"/>
                </a:rPr>
                <a:t>3. nodaļa</a:t>
              </a:r>
              <a:endParaRPr b="1" sz="2800">
                <a:solidFill>
                  <a:srgbClr val="243255"/>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9"/>
                                        </p:tgtEl>
                                        <p:attrNameLst>
                                          <p:attrName>style.visibility</p:attrName>
                                        </p:attrNameLst>
                                      </p:cBhvr>
                                      <p:to>
                                        <p:strVal val="visible"/>
                                      </p:to>
                                    </p:set>
                                    <p:anim calcmode="lin" valueType="num">
                                      <p:cBhvr additive="base">
                                        <p:cTn dur="500"/>
                                        <p:tgtEl>
                                          <p:spTgt spid="139"/>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500"/>
                                        <p:tgtEl>
                                          <p:spTgt spid="138"/>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par>
                                <p:cTn fill="hold" nodeType="withEffect" presetClass="entr" presetID="2" presetSubtype="4">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500"/>
                                        <p:tgtEl>
                                          <p:spTgt spid="137"/>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par>
                                <p:cTn fill="hold" nodeType="withEffect" presetClass="entr" presetID="2" presetSubtype="4">
                                  <p:stCondLst>
                                    <p:cond delay="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500"/>
                                        <p:tgtEl>
                                          <p:spTgt spid="136"/>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4"/>
          <p:cNvPicPr preferRelativeResize="0"/>
          <p:nvPr/>
        </p:nvPicPr>
        <p:blipFill rotWithShape="1">
          <a:blip r:embed="rId3">
            <a:alphaModFix/>
          </a:blip>
          <a:srcRect b="0" l="0" r="0" t="0"/>
          <a:stretch/>
        </p:blipFill>
        <p:spPr>
          <a:xfrm>
            <a:off x="5791200" y="5104186"/>
            <a:ext cx="6095101" cy="3485290"/>
          </a:xfrm>
          <a:prstGeom prst="rect">
            <a:avLst/>
          </a:prstGeom>
          <a:noFill/>
          <a:ln>
            <a:noFill/>
          </a:ln>
        </p:spPr>
      </p:pic>
      <p:sp>
        <p:nvSpPr>
          <p:cNvPr id="158" name="Google Shape;158;p4"/>
          <p:cNvSpPr txBox="1"/>
          <p:nvPr/>
        </p:nvSpPr>
        <p:spPr>
          <a:xfrm>
            <a:off x="14630400" y="647700"/>
            <a:ext cx="32214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lv-LV" sz="4800">
                <a:solidFill>
                  <a:srgbClr val="152D54"/>
                </a:solidFill>
                <a:latin typeface="Calibri"/>
                <a:ea typeface="Calibri"/>
                <a:cs typeface="Calibri"/>
                <a:sym typeface="Calibri"/>
              </a:rPr>
              <a:t>1. </a:t>
            </a:r>
            <a:r>
              <a:rPr b="1" lang="lv-LV" sz="4800">
                <a:solidFill>
                  <a:srgbClr val="152D54"/>
                </a:solidFill>
                <a:latin typeface="Calibri"/>
                <a:ea typeface="Calibri"/>
                <a:cs typeface="Calibri"/>
                <a:sym typeface="Calibri"/>
              </a:rPr>
              <a:t>nodaļa</a:t>
            </a:r>
            <a:endParaRPr/>
          </a:p>
        </p:txBody>
      </p:sp>
      <p:sp>
        <p:nvSpPr>
          <p:cNvPr id="159" name="Google Shape;159;p4"/>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Efektīva saziņa digitālajā vidē</a:t>
            </a:r>
            <a:endParaRPr sz="4000">
              <a:solidFill>
                <a:srgbClr val="E12227"/>
              </a:solidFill>
              <a:latin typeface="Calibri"/>
              <a:ea typeface="Calibri"/>
              <a:cs typeface="Calibri"/>
              <a:sym typeface="Calibri"/>
            </a:endParaRPr>
          </a:p>
        </p:txBody>
      </p:sp>
      <p:sp>
        <p:nvSpPr>
          <p:cNvPr id="160" name="Google Shape;160;p4"/>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informācijas tikai autoru viedokli, un Komisiju nevar saukt atspoguļo sektoru atbildības par jebkādu ietvertās tajā... izmantošanu.</a:t>
            </a:r>
            <a:endParaRPr sz="1400">
              <a:solidFill>
                <a:schemeClr val="lt1"/>
              </a:solidFill>
              <a:latin typeface="Arial"/>
              <a:ea typeface="Arial"/>
              <a:cs typeface="Arial"/>
              <a:sym typeface="Arial"/>
            </a:endParaRPr>
          </a:p>
        </p:txBody>
      </p:sp>
      <p:pic>
        <p:nvPicPr>
          <p:cNvPr id="161" name="Google Shape;161;p4"/>
          <p:cNvPicPr preferRelativeResize="0"/>
          <p:nvPr/>
        </p:nvPicPr>
        <p:blipFill rotWithShape="1">
          <a:blip r:embed="rId4">
            <a:alphaModFix/>
          </a:blip>
          <a:srcRect b="0" l="0" r="0" t="0"/>
          <a:stretch/>
        </p:blipFill>
        <p:spPr>
          <a:xfrm>
            <a:off x="1370414" y="8943014"/>
            <a:ext cx="1684513" cy="481167"/>
          </a:xfrm>
          <a:prstGeom prst="rect">
            <a:avLst/>
          </a:prstGeom>
          <a:noFill/>
          <a:ln>
            <a:noFill/>
          </a:ln>
        </p:spPr>
      </p:pic>
      <p:pic>
        <p:nvPicPr>
          <p:cNvPr id="162" name="Google Shape;162;p4"/>
          <p:cNvPicPr preferRelativeResize="0"/>
          <p:nvPr/>
        </p:nvPicPr>
        <p:blipFill rotWithShape="1">
          <a:blip r:embed="rId5">
            <a:alphaModFix/>
          </a:blip>
          <a:srcRect b="0" l="0" r="0" t="0"/>
          <a:stretch/>
        </p:blipFill>
        <p:spPr>
          <a:xfrm>
            <a:off x="228600" y="8912117"/>
            <a:ext cx="1066800" cy="512064"/>
          </a:xfrm>
          <a:prstGeom prst="rect">
            <a:avLst/>
          </a:prstGeom>
          <a:noFill/>
          <a:ln>
            <a:noFill/>
          </a:ln>
        </p:spPr>
      </p:pic>
      <p:sp>
        <p:nvSpPr>
          <p:cNvPr id="163" name="Google Shape;163;p4"/>
          <p:cNvSpPr txBox="1"/>
          <p:nvPr/>
        </p:nvSpPr>
        <p:spPr>
          <a:xfrm>
            <a:off x="938054" y="2408778"/>
            <a:ext cx="16511700" cy="30477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lv-LV" sz="2400">
                <a:solidFill>
                  <a:srgbClr val="243255"/>
                </a:solidFill>
                <a:latin typeface="Calibri"/>
                <a:ea typeface="Calibri"/>
                <a:cs typeface="Calibri"/>
                <a:sym typeface="Calibri"/>
              </a:rPr>
              <a:t>Interneta lietošanas izplatība dažās pēdējās desmitgadēs ir radījusi pamatīgas pārmaiņas ir mūsu savstarpējā komunikācijā.</a:t>
            </a:r>
            <a:endParaRPr/>
          </a:p>
          <a:p>
            <a:pPr indent="0" lvl="0" marL="0" marR="0" rtl="0" algn="just">
              <a:spcBef>
                <a:spcPts val="0"/>
              </a:spcBef>
              <a:spcAft>
                <a:spcPts val="0"/>
              </a:spcAft>
              <a:buNone/>
            </a:pPr>
            <a:r>
              <a:t/>
            </a:r>
            <a:endParaRPr sz="2400">
              <a:solidFill>
                <a:srgbClr val="243255"/>
              </a:solidFill>
              <a:latin typeface="Calibri"/>
              <a:ea typeface="Calibri"/>
              <a:cs typeface="Calibri"/>
              <a:sym typeface="Calibri"/>
            </a:endParaRPr>
          </a:p>
          <a:p>
            <a:pPr indent="0" lvl="0" marL="0" marR="0" rtl="0" algn="just">
              <a:spcBef>
                <a:spcPts val="0"/>
              </a:spcBef>
              <a:spcAft>
                <a:spcPts val="0"/>
              </a:spcAft>
              <a:buNone/>
            </a:pPr>
            <a:r>
              <a:rPr lang="lv-LV" sz="2400">
                <a:solidFill>
                  <a:srgbClr val="243255"/>
                </a:solidFill>
                <a:latin typeface="Calibri"/>
                <a:ea typeface="Calibri"/>
                <a:cs typeface="Calibri"/>
                <a:sym typeface="Calibri"/>
              </a:rPr>
              <a:t>Lielākā daļa no mums jau zina, ka digitālā komunikācija ir kā jebkura cita veida komunikācija, kuras pamatā ir tehnoloģiju izmantošana. Ir pieejami daudzi digitālās komunikācijas kanāli un veidi. Darba vietā, uz ko mēs koncentrēsimies šajā modulī, tā var variēties no, piemēram, e-pasta sūtīšanas vai tērzēšanas ar darba komandu līdz profesionālai tiešsaistes sapulcei kādā no platformām.</a:t>
            </a:r>
            <a:endParaRPr/>
          </a:p>
          <a:p>
            <a:pPr indent="0" lvl="0" marL="0" marR="0" rtl="0" algn="just">
              <a:spcBef>
                <a:spcPts val="0"/>
              </a:spcBef>
              <a:spcAft>
                <a:spcPts val="0"/>
              </a:spcAft>
              <a:buNone/>
            </a:pPr>
            <a:r>
              <a:t/>
            </a:r>
            <a:endParaRPr sz="2400">
              <a:solidFill>
                <a:srgbClr val="243255"/>
              </a:solidFill>
              <a:latin typeface="Calibri"/>
              <a:ea typeface="Calibri"/>
              <a:cs typeface="Calibri"/>
              <a:sym typeface="Calibri"/>
            </a:endParaRPr>
          </a:p>
          <a:p>
            <a:pPr indent="0" lvl="0" marL="0" marR="0" rtl="0" algn="l">
              <a:spcBef>
                <a:spcPts val="0"/>
              </a:spcBef>
              <a:spcAft>
                <a:spcPts val="0"/>
              </a:spcAft>
              <a:buNone/>
            </a:pPr>
            <a:r>
              <a:rPr b="1" lang="lv-LV" sz="2400">
                <a:solidFill>
                  <a:srgbClr val="243255"/>
                </a:solidFill>
                <a:latin typeface="Calibri"/>
                <a:ea typeface="Calibri"/>
                <a:cs typeface="Calibri"/>
                <a:sym typeface="Calibri"/>
              </a:rPr>
              <a:t>Taču vai mēs zinām, kā nodrošināt efektīvu digitālo komunikāciju un kā no tās gūt maksimālu labumu?</a:t>
            </a:r>
            <a:endParaRPr b="1" sz="2400">
              <a:solidFill>
                <a:schemeClr val="dk1"/>
              </a:solidFill>
              <a:latin typeface="Calibri"/>
              <a:ea typeface="Calibri"/>
              <a:cs typeface="Calibri"/>
              <a:sym typeface="Calibri"/>
            </a:endParaRPr>
          </a:p>
        </p:txBody>
      </p:sp>
      <p:sp>
        <p:nvSpPr>
          <p:cNvPr id="164" name="Google Shape;164;p4"/>
          <p:cNvSpPr txBox="1"/>
          <p:nvPr/>
        </p:nvSpPr>
        <p:spPr>
          <a:xfrm>
            <a:off x="903420" y="1697524"/>
            <a:ext cx="17902214"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lv-LV" sz="3200">
                <a:solidFill>
                  <a:srgbClr val="243255"/>
                </a:solidFill>
                <a:latin typeface="Calibri"/>
                <a:ea typeface="Calibri"/>
                <a:cs typeface="Calibri"/>
                <a:sym typeface="Calibri"/>
              </a:rPr>
              <a:t>Komunikācija digitālajā vidē. Jaunā saziņa.</a:t>
            </a:r>
            <a:endParaRPr sz="3200">
              <a:solidFill>
                <a:schemeClr val="dk1"/>
              </a:solidFill>
              <a:latin typeface="Times New Roman"/>
              <a:ea typeface="Times New Roman"/>
              <a:cs typeface="Times New Roman"/>
              <a:sym typeface="Times New Roman"/>
            </a:endParaRPr>
          </a:p>
        </p:txBody>
      </p:sp>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5"/>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informācijas tikai autoru viedokli, un Komisiju nevar saukt atspoguļo sektoru atbildības par jebkādu ietvertās tajā... izmantošanu.</a:t>
            </a:r>
            <a:endParaRPr sz="1400">
              <a:solidFill>
                <a:schemeClr val="lt1"/>
              </a:solidFill>
              <a:latin typeface="Arial"/>
              <a:ea typeface="Arial"/>
              <a:cs typeface="Arial"/>
              <a:sym typeface="Arial"/>
            </a:endParaRPr>
          </a:p>
        </p:txBody>
      </p:sp>
      <p:pic>
        <p:nvPicPr>
          <p:cNvPr id="171" name="Google Shape;171;p5"/>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72" name="Google Shape;172;p5"/>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73" name="Google Shape;173;p5"/>
          <p:cNvSpPr txBox="1"/>
          <p:nvPr/>
        </p:nvSpPr>
        <p:spPr>
          <a:xfrm>
            <a:off x="896493" y="2204257"/>
            <a:ext cx="10494818" cy="267765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lv-LV" sz="2400">
                <a:solidFill>
                  <a:srgbClr val="243255"/>
                </a:solidFill>
                <a:latin typeface="Calibri"/>
                <a:ea typeface="Calibri"/>
                <a:cs typeface="Calibri"/>
                <a:sym typeface="Calibri"/>
              </a:rPr>
              <a:t>Šajā modulī galvenā uzmanība tiks vērsta tam, kā uzlabot digitālo komunikāciju un tādējādi uzlabojot arī tās koordināciju ar citiem, attīstot vajadzīgās prasmes, kas palīdzēs vadīt efektīvu digitālo komunikāciju darba vidē.</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400">
              <a:solidFill>
                <a:srgbClr val="243255"/>
              </a:solidFill>
              <a:latin typeface="Calibri"/>
              <a:ea typeface="Calibri"/>
              <a:cs typeface="Calibri"/>
              <a:sym typeface="Calibri"/>
            </a:endParaRPr>
          </a:p>
          <a:p>
            <a:pPr indent="0" lvl="0" marL="0" marR="0" rtl="0" algn="just">
              <a:spcBef>
                <a:spcPts val="0"/>
              </a:spcBef>
              <a:spcAft>
                <a:spcPts val="0"/>
              </a:spcAft>
              <a:buNone/>
            </a:pPr>
            <a:r>
              <a:rPr lang="lv-LV" sz="2400">
                <a:solidFill>
                  <a:srgbClr val="243255"/>
                </a:solidFill>
                <a:latin typeface="Calibri"/>
                <a:ea typeface="Calibri"/>
                <a:cs typeface="Calibri"/>
                <a:sym typeface="Calibri"/>
              </a:rPr>
              <a:t>Pašlaik pēc COVID-19 krīzes ir paātrinājušies uzņēmumu digitalizācijas procesi, kā rezultātā, ir izveidotas jaunas attālinātā darba metodes, kas ietvertas jaunā terminā «viedais darbs» </a:t>
            </a:r>
            <a:r>
              <a:rPr i="1" lang="lv-LV" sz="2400">
                <a:solidFill>
                  <a:srgbClr val="243255"/>
                </a:solidFill>
                <a:latin typeface="Calibri"/>
                <a:ea typeface="Calibri"/>
                <a:cs typeface="Calibri"/>
                <a:sym typeface="Calibri"/>
              </a:rPr>
              <a:t>(Smart working)</a:t>
            </a:r>
            <a:r>
              <a:rPr lang="lv-LV" sz="2400">
                <a:solidFill>
                  <a:srgbClr val="243255"/>
                </a:solidFill>
                <a:latin typeface="Calibri"/>
                <a:ea typeface="Calibri"/>
                <a:cs typeface="Calibri"/>
                <a:sym typeface="Calibri"/>
              </a:rPr>
              <a:t>, kurā darba grupas kļūst virtuālas.</a:t>
            </a:r>
            <a:endParaRPr/>
          </a:p>
        </p:txBody>
      </p:sp>
      <p:sp>
        <p:nvSpPr>
          <p:cNvPr id="174" name="Google Shape;174;p5"/>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Efektīva saziņa digitālajā vidē</a:t>
            </a:r>
            <a:endParaRPr sz="4000">
              <a:solidFill>
                <a:srgbClr val="E12227"/>
              </a:solidFill>
              <a:latin typeface="Calibri"/>
              <a:ea typeface="Calibri"/>
              <a:cs typeface="Calibri"/>
              <a:sym typeface="Calibri"/>
            </a:endParaRPr>
          </a:p>
        </p:txBody>
      </p:sp>
      <p:pic>
        <p:nvPicPr>
          <p:cNvPr id="175" name="Google Shape;175;p5"/>
          <p:cNvPicPr preferRelativeResize="0"/>
          <p:nvPr/>
        </p:nvPicPr>
        <p:blipFill rotWithShape="1">
          <a:blip r:embed="rId5">
            <a:alphaModFix/>
          </a:blip>
          <a:srcRect b="0" l="0" r="0" t="0"/>
          <a:stretch/>
        </p:blipFill>
        <p:spPr>
          <a:xfrm>
            <a:off x="10536555" y="4197940"/>
            <a:ext cx="7315200" cy="3838575"/>
          </a:xfrm>
          <a:prstGeom prst="rect">
            <a:avLst/>
          </a:prstGeom>
          <a:noFill/>
          <a:ln>
            <a:noFill/>
          </a:ln>
        </p:spPr>
      </p:pic>
      <p:sp>
        <p:nvSpPr>
          <p:cNvPr id="176" name="Google Shape;176;p5"/>
          <p:cNvSpPr txBox="1"/>
          <p:nvPr/>
        </p:nvSpPr>
        <p:spPr>
          <a:xfrm>
            <a:off x="14630400" y="647700"/>
            <a:ext cx="32214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lv-LV" sz="4800">
                <a:solidFill>
                  <a:srgbClr val="152D54"/>
                </a:solidFill>
                <a:latin typeface="Calibri"/>
                <a:ea typeface="Calibri"/>
                <a:cs typeface="Calibri"/>
                <a:sym typeface="Calibri"/>
              </a:rPr>
              <a:t>1. </a:t>
            </a:r>
            <a:r>
              <a:rPr b="1" lang="lv-LV" sz="4800">
                <a:solidFill>
                  <a:srgbClr val="152D54"/>
                </a:solidFill>
                <a:latin typeface="Calibri"/>
                <a:ea typeface="Calibri"/>
                <a:cs typeface="Calibri"/>
                <a:sym typeface="Calibri"/>
              </a:rPr>
              <a:t>nodaļa</a:t>
            </a:r>
            <a:endParaRPr/>
          </a:p>
        </p:txBody>
      </p:sp>
    </p:spTree>
  </p:cSld>
  <p:clrMapOvr>
    <a:masterClrMapping/>
  </p:clrMapOvr>
  <p:transition spd="slow" p14:dur="800">
    <p:circl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500"/>
                                        <p:tgtEl>
                                          <p:spTgt spid="175"/>
                                        </p:tgtEl>
                                        <p:attrNameLst>
                                          <p:attrName>ppt_w</p:attrName>
                                        </p:attrNameLst>
                                      </p:cBhvr>
                                      <p:tavLst>
                                        <p:tav fmla="" tm="0">
                                          <p:val>
                                            <p:strVal val="0"/>
                                          </p:val>
                                        </p:tav>
                                        <p:tav fmla="" tm="100000">
                                          <p:val>
                                            <p:strVal val="#ppt_w"/>
                                          </p:val>
                                        </p:tav>
                                      </p:tavLst>
                                    </p:anim>
                                    <p:anim calcmode="lin" valueType="num">
                                      <p:cBhvr additive="base">
                                        <p:cTn dur="500"/>
                                        <p:tgtEl>
                                          <p:spTgt spid="17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6"/>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informācijas tikai autoru viedokli, un Komisiju nevar saukt atspoguļo sektoru atbildības par jebkādu ietvertās tajā ietvertas infromācijas izmantošanu.</a:t>
            </a:r>
            <a:endParaRPr sz="1400">
              <a:solidFill>
                <a:schemeClr val="lt1"/>
              </a:solidFill>
              <a:latin typeface="Arial"/>
              <a:ea typeface="Arial"/>
              <a:cs typeface="Arial"/>
              <a:sym typeface="Arial"/>
            </a:endParaRPr>
          </a:p>
        </p:txBody>
      </p:sp>
      <p:pic>
        <p:nvPicPr>
          <p:cNvPr id="183" name="Google Shape;183;p6"/>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84" name="Google Shape;184;p6"/>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85" name="Google Shape;185;p6"/>
          <p:cNvSpPr txBox="1"/>
          <p:nvPr/>
        </p:nvSpPr>
        <p:spPr>
          <a:xfrm>
            <a:off x="990600" y="1790700"/>
            <a:ext cx="13847618" cy="19389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lv-LV" sz="2400">
                <a:solidFill>
                  <a:srgbClr val="243255"/>
                </a:solidFill>
                <a:latin typeface="Calibri"/>
                <a:ea typeface="Calibri"/>
                <a:cs typeface="Calibri"/>
                <a:sym typeface="Calibri"/>
              </a:rPr>
              <a:t>Tāpēc jāatzīmē, ka šāda veida digitālā komunikācija mūsdienās ir jaunā norma, kurai papildus zināšanām par noteiktām prasmēm un digitālajiem rīkiem klāt ir jāapgūst saziņas normas pašreizējā digitālajā vidē un jāstrādā pie savām sociālajām prasmēm, lai sasniegtu efektīvu komunikāciju, kas ir pamats komandas darbam un citu koordinēšanai, indivīda profesionālajai attīstībai, kā arī produktīvai un patīkamai darba pieredzei, kas, savukārt, dod iespēju pielāgoties jauniem apstākļiem un izaicinājumiem darbā, ar kuriem mēs tagad saskaramies.</a:t>
            </a:r>
            <a:endParaRPr/>
          </a:p>
        </p:txBody>
      </p:sp>
      <p:sp>
        <p:nvSpPr>
          <p:cNvPr id="186" name="Google Shape;186;p6"/>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Efektīva saziņa digitālajā vidē</a:t>
            </a:r>
            <a:endParaRPr sz="4000">
              <a:solidFill>
                <a:srgbClr val="E12227"/>
              </a:solidFill>
              <a:latin typeface="Calibri"/>
              <a:ea typeface="Calibri"/>
              <a:cs typeface="Calibri"/>
              <a:sym typeface="Calibri"/>
            </a:endParaRPr>
          </a:p>
        </p:txBody>
      </p:sp>
      <p:sp>
        <p:nvSpPr>
          <p:cNvPr id="187" name="Google Shape;187;p6"/>
          <p:cNvSpPr txBox="1"/>
          <p:nvPr/>
        </p:nvSpPr>
        <p:spPr>
          <a:xfrm>
            <a:off x="990600" y="4443207"/>
            <a:ext cx="13847618" cy="34163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lv-LV" sz="2400">
                <a:solidFill>
                  <a:srgbClr val="243255"/>
                </a:solidFill>
                <a:latin typeface="Calibri"/>
                <a:ea typeface="Calibri"/>
                <a:cs typeface="Calibri"/>
                <a:sym typeface="Calibri"/>
              </a:rPr>
              <a:t>Lai sasniegtu iepriekš minētos mērķus, ir vērts zināt, ka digitālajai komunikācijai ir raksturīgas īpašības, citādākas priekšrocības un trūkumi, salīdzinot ar dzīvo komunikāciju, pie kuras mēs esam visvairāk pieraduši.</a:t>
            </a:r>
            <a:endParaRPr/>
          </a:p>
          <a:p>
            <a:pPr indent="0" lvl="0" marL="0" marR="0" rtl="0" algn="just">
              <a:spcBef>
                <a:spcPts val="0"/>
              </a:spcBef>
              <a:spcAft>
                <a:spcPts val="0"/>
              </a:spcAft>
              <a:buNone/>
            </a:pPr>
            <a:r>
              <a:rPr lang="lv-LV" sz="2400">
                <a:solidFill>
                  <a:srgbClr val="243255"/>
                </a:solidFill>
                <a:latin typeface="Calibri"/>
                <a:ea typeface="Calibri"/>
                <a:cs typeface="Calibri"/>
                <a:sym typeface="Calibri"/>
              </a:rPr>
              <a:t>Digitālā komunikācija ir ātrāka, interaktīva, decentralizēta, tajā ir vairāk līdzdalības, mazāk hierarhiska. Pats svarīgākais, tā ļauj mums nekavējoties mijiedarboties, likvidējot fiziskos šķēršļus, kas varētu mūs apgrūtināt agrāk. Viena no tās īpatnībām ir tā, ka tā parasti nav papildināta ar neverbālo valodu, kas ir parasti ir sasaistīta ar tradicionālo komunikāciju, kas veido jaunas paradigmas.</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rPr lang="lv-LV" sz="2400">
                <a:solidFill>
                  <a:srgbClr val="243255"/>
                </a:solidFill>
                <a:latin typeface="Calibri"/>
                <a:ea typeface="Calibri"/>
                <a:cs typeface="Calibri"/>
                <a:sym typeface="Calibri"/>
              </a:rPr>
              <a:t>Ņemot vērā šīs īpašības, nākamajā modulī apskatīsim, kādas ir visbiežāk sastopamās problēmas, kas var rasties, izmantojot digitālo komunikāciju darba vietā.</a:t>
            </a:r>
            <a:endParaRPr sz="2400">
              <a:solidFill>
                <a:schemeClr val="dk1"/>
              </a:solidFill>
              <a:latin typeface="Calibri"/>
              <a:ea typeface="Calibri"/>
              <a:cs typeface="Calibri"/>
              <a:sym typeface="Calibri"/>
            </a:endParaRPr>
          </a:p>
        </p:txBody>
      </p:sp>
      <p:sp>
        <p:nvSpPr>
          <p:cNvPr id="188" name="Google Shape;188;p6"/>
          <p:cNvSpPr txBox="1"/>
          <p:nvPr/>
        </p:nvSpPr>
        <p:spPr>
          <a:xfrm>
            <a:off x="14630400" y="647700"/>
            <a:ext cx="32214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lv-LV" sz="4800">
                <a:solidFill>
                  <a:srgbClr val="152D54"/>
                </a:solidFill>
                <a:latin typeface="Calibri"/>
                <a:ea typeface="Calibri"/>
                <a:cs typeface="Calibri"/>
                <a:sym typeface="Calibri"/>
              </a:rPr>
              <a:t>1. </a:t>
            </a:r>
            <a:r>
              <a:rPr b="1" lang="lv-LV" sz="4800">
                <a:solidFill>
                  <a:srgbClr val="152D54"/>
                </a:solidFill>
                <a:latin typeface="Calibri"/>
                <a:ea typeface="Calibri"/>
                <a:cs typeface="Calibri"/>
                <a:sym typeface="Calibri"/>
              </a:rPr>
              <a:t>nodaļa</a:t>
            </a:r>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7"/>
          <p:cNvSpPr txBox="1"/>
          <p:nvPr/>
        </p:nvSpPr>
        <p:spPr>
          <a:xfrm>
            <a:off x="14630400" y="647700"/>
            <a:ext cx="32214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lv-LV" sz="4800">
                <a:solidFill>
                  <a:srgbClr val="152D54"/>
                </a:solidFill>
                <a:latin typeface="Calibri"/>
                <a:ea typeface="Calibri"/>
                <a:cs typeface="Calibri"/>
                <a:sym typeface="Calibri"/>
              </a:rPr>
              <a:t>2. </a:t>
            </a:r>
            <a:r>
              <a:rPr b="1" lang="lv-LV" sz="4800">
                <a:solidFill>
                  <a:srgbClr val="152D54"/>
                </a:solidFill>
                <a:latin typeface="Calibri"/>
                <a:ea typeface="Calibri"/>
                <a:cs typeface="Calibri"/>
                <a:sym typeface="Calibri"/>
              </a:rPr>
              <a:t>nodaļa</a:t>
            </a:r>
            <a:endParaRPr/>
          </a:p>
        </p:txBody>
      </p:sp>
      <p:sp>
        <p:nvSpPr>
          <p:cNvPr id="195" name="Google Shape;195;p7"/>
          <p:cNvSpPr txBox="1"/>
          <p:nvPr/>
        </p:nvSpPr>
        <p:spPr>
          <a:xfrm>
            <a:off x="990600" y="1635350"/>
            <a:ext cx="11634944" cy="62966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lv-LV" sz="4000">
                <a:solidFill>
                  <a:srgbClr val="243255"/>
                </a:solidFill>
                <a:latin typeface="Calibri"/>
                <a:ea typeface="Calibri"/>
                <a:cs typeface="Calibri"/>
                <a:sym typeface="Calibri"/>
              </a:rPr>
              <a:t>Galvenās komunikācijas problēmas digitālajā laikmetā</a:t>
            </a:r>
            <a:endParaRPr sz="4000">
              <a:solidFill>
                <a:srgbClr val="002060"/>
              </a:solidFill>
              <a:latin typeface="Calibri"/>
              <a:ea typeface="Calibri"/>
              <a:cs typeface="Calibri"/>
              <a:sym typeface="Calibri"/>
            </a:endParaRPr>
          </a:p>
        </p:txBody>
      </p:sp>
      <p:sp>
        <p:nvSpPr>
          <p:cNvPr id="196" name="Google Shape;196;p7"/>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informācijas tikai autoru viedokli, un Komisiju nevar saukt atspoguļo sektoru atbildības par jebkādu ietvertās tajā... izmantošanu.</a:t>
            </a:r>
            <a:endParaRPr sz="1400">
              <a:solidFill>
                <a:schemeClr val="lt1"/>
              </a:solidFill>
              <a:latin typeface="Arial"/>
              <a:ea typeface="Arial"/>
              <a:cs typeface="Arial"/>
              <a:sym typeface="Arial"/>
            </a:endParaRPr>
          </a:p>
        </p:txBody>
      </p:sp>
      <p:pic>
        <p:nvPicPr>
          <p:cNvPr id="197" name="Google Shape;197;p7"/>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98" name="Google Shape;198;p7"/>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99" name="Google Shape;199;p7"/>
          <p:cNvSpPr txBox="1"/>
          <p:nvPr/>
        </p:nvSpPr>
        <p:spPr>
          <a:xfrm>
            <a:off x="990600" y="2403929"/>
            <a:ext cx="12573000"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lv-LV" sz="2400">
                <a:solidFill>
                  <a:srgbClr val="243255"/>
                </a:solidFill>
                <a:latin typeface="Calibri"/>
                <a:ea typeface="Calibri"/>
                <a:cs typeface="Calibri"/>
                <a:sym typeface="Calibri"/>
              </a:rPr>
              <a:t>Sakaru šķēršļi ir tie, kas ir neļauj brīvi, skaidri un efektīvi pārraidīt informāciju vai ziņojumu. Paskatīsimies, kādas ir izplatītākās digitālās vides problēmas, ko varam atrast savā komandā.</a:t>
            </a:r>
            <a:endParaRPr/>
          </a:p>
        </p:txBody>
      </p:sp>
      <p:sp>
        <p:nvSpPr>
          <p:cNvPr id="200" name="Google Shape;200;p7"/>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Efektīva saziņa digitālajā vidē</a:t>
            </a:r>
            <a:endParaRPr sz="4000">
              <a:solidFill>
                <a:srgbClr val="E12227"/>
              </a:solidFill>
              <a:latin typeface="Calibri"/>
              <a:ea typeface="Calibri"/>
              <a:cs typeface="Calibri"/>
              <a:sym typeface="Calibri"/>
            </a:endParaRPr>
          </a:p>
        </p:txBody>
      </p:sp>
      <p:pic>
        <p:nvPicPr>
          <p:cNvPr id="201" name="Google Shape;201;p7"/>
          <p:cNvPicPr preferRelativeResize="0"/>
          <p:nvPr/>
        </p:nvPicPr>
        <p:blipFill rotWithShape="1">
          <a:blip r:embed="rId5">
            <a:alphaModFix/>
          </a:blip>
          <a:srcRect b="0" l="5980" r="9210" t="0"/>
          <a:stretch/>
        </p:blipFill>
        <p:spPr>
          <a:xfrm>
            <a:off x="13376564" y="3924300"/>
            <a:ext cx="4911436" cy="3040930"/>
          </a:xfrm>
          <a:prstGeom prst="rect">
            <a:avLst/>
          </a:prstGeom>
          <a:noFill/>
          <a:ln>
            <a:noFill/>
          </a:ln>
        </p:spPr>
      </p:pic>
      <p:sp>
        <p:nvSpPr>
          <p:cNvPr id="202" name="Google Shape;202;p7"/>
          <p:cNvSpPr txBox="1"/>
          <p:nvPr/>
        </p:nvSpPr>
        <p:spPr>
          <a:xfrm>
            <a:off x="990600" y="3756135"/>
            <a:ext cx="12573000" cy="1569660"/>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rgbClr val="243255"/>
              </a:buClr>
              <a:buSzPts val="2400"/>
              <a:buFont typeface="Arial"/>
              <a:buChar char="•"/>
            </a:pPr>
            <a:r>
              <a:rPr b="1" lang="lv-LV" sz="2400">
                <a:solidFill>
                  <a:srgbClr val="243255"/>
                </a:solidFill>
                <a:latin typeface="Calibri"/>
                <a:ea typeface="Calibri"/>
                <a:cs typeface="Calibri"/>
                <a:sym typeface="Calibri"/>
              </a:rPr>
              <a:t>Starppersonu attiecību atdzišana virtuālajā darba komandā:</a:t>
            </a:r>
            <a:r>
              <a:rPr lang="lv-LV" sz="2400">
                <a:solidFill>
                  <a:srgbClr val="243255"/>
                </a:solidFill>
                <a:latin typeface="Calibri"/>
                <a:ea typeface="Calibri"/>
                <a:cs typeface="Calibri"/>
                <a:sym typeface="Calibri"/>
              </a:rPr>
              <a:t> Kontakta trūkums virtuālajā darbā vai digitālajā komunikācijā var radīt komandas attiecību nošķirtības, vientulības un vēsumu savstarpējās attiecībās, kas var negatīvi ietekmēt indivīdu, viņa produktivitāti un labsajūtu, ietekmējot arī pašu darba vidi.</a:t>
            </a:r>
            <a:endParaRPr/>
          </a:p>
        </p:txBody>
      </p:sp>
      <p:sp>
        <p:nvSpPr>
          <p:cNvPr id="203" name="Google Shape;203;p7"/>
          <p:cNvSpPr txBox="1"/>
          <p:nvPr/>
        </p:nvSpPr>
        <p:spPr>
          <a:xfrm>
            <a:off x="990600" y="5464714"/>
            <a:ext cx="12573000" cy="2308324"/>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rgbClr val="243255"/>
              </a:buClr>
              <a:buSzPts val="2400"/>
              <a:buFont typeface="Arial"/>
              <a:buChar char="•"/>
            </a:pPr>
            <a:r>
              <a:rPr b="1" lang="lv-LV" sz="2400">
                <a:solidFill>
                  <a:srgbClr val="243255"/>
                </a:solidFill>
                <a:latin typeface="Calibri"/>
                <a:ea typeface="Calibri"/>
                <a:cs typeface="Calibri"/>
                <a:sym typeface="Calibri"/>
              </a:rPr>
              <a:t>Problēmas ziņojuma interpretācijā:</a:t>
            </a:r>
            <a:r>
              <a:rPr lang="lv-LV" sz="2400">
                <a:solidFill>
                  <a:srgbClr val="243255"/>
                </a:solidFill>
                <a:latin typeface="Calibri"/>
                <a:ea typeface="Calibri"/>
                <a:cs typeface="Calibri"/>
                <a:sym typeface="Calibri"/>
              </a:rPr>
              <a:t> Digitālo vēstījumu ir viegli nepareizi interpretēt. Izmantojot šo līdzekli, netiek uztverti informācijas interpretāciju saziņas neverbālie signāli, kā balss tonis, rokas žesti, sejas mīmika, ķermeņa stāvoklis utt. Tas var novest līdz ziņas vai informācijas pārprašanai, beigu beigās dodot subjektīvu vai personīgu interpretāciju saņēmējam (pamatojoties uz viņa subjektīvu stāvokli. Mēs dzirdam un redzam to, kam mēs  esam emocionāli noskaņoti), zaudējot vēstījuma sākotnējo efektivitāti vai objektivitāti.</a:t>
            </a:r>
            <a:endParaRPr sz="2400">
              <a:solidFill>
                <a:srgbClr val="243255"/>
              </a:solidFill>
              <a:latin typeface="Calibri"/>
              <a:ea typeface="Calibri"/>
              <a:cs typeface="Calibri"/>
              <a:sym typeface="Calibri"/>
            </a:endParaRPr>
          </a:p>
        </p:txBody>
      </p:sp>
    </p:spTree>
  </p:cSld>
  <p:clrMapOvr>
    <a:masterClrMapping/>
  </p:clrMapOvr>
  <mc:AlternateContent>
    <mc:Choice Requires="p14">
      <p:transition spd="slow">
        <p14:flash/>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8"/>
          <p:cNvPicPr preferRelativeResize="0"/>
          <p:nvPr/>
        </p:nvPicPr>
        <p:blipFill rotWithShape="1">
          <a:blip r:embed="rId3">
            <a:alphaModFix/>
          </a:blip>
          <a:srcRect b="0" l="6500" r="8013" t="0"/>
          <a:stretch/>
        </p:blipFill>
        <p:spPr>
          <a:xfrm>
            <a:off x="13778345" y="1714500"/>
            <a:ext cx="4495800" cy="5637778"/>
          </a:xfrm>
          <a:prstGeom prst="rect">
            <a:avLst/>
          </a:prstGeom>
          <a:noFill/>
          <a:ln>
            <a:noFill/>
          </a:ln>
        </p:spPr>
      </p:pic>
      <p:sp>
        <p:nvSpPr>
          <p:cNvPr id="210" name="Google Shape;210;p8"/>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informācijas tikai autoru viedokli, un Komisiju nevar saukt atspoguļo sektoru atbildības par jebkādu ietvertās tajā... izmantošanu.</a:t>
            </a:r>
            <a:endParaRPr sz="1400">
              <a:solidFill>
                <a:schemeClr val="lt1"/>
              </a:solidFill>
              <a:latin typeface="Arial"/>
              <a:ea typeface="Arial"/>
              <a:cs typeface="Arial"/>
              <a:sym typeface="Arial"/>
            </a:endParaRPr>
          </a:p>
        </p:txBody>
      </p:sp>
      <p:pic>
        <p:nvPicPr>
          <p:cNvPr id="211" name="Google Shape;211;p8"/>
          <p:cNvPicPr preferRelativeResize="0"/>
          <p:nvPr/>
        </p:nvPicPr>
        <p:blipFill rotWithShape="1">
          <a:blip r:embed="rId4">
            <a:alphaModFix/>
          </a:blip>
          <a:srcRect b="0" l="0" r="0" t="0"/>
          <a:stretch/>
        </p:blipFill>
        <p:spPr>
          <a:xfrm>
            <a:off x="1370414" y="8943014"/>
            <a:ext cx="1684513" cy="481167"/>
          </a:xfrm>
          <a:prstGeom prst="rect">
            <a:avLst/>
          </a:prstGeom>
          <a:noFill/>
          <a:ln>
            <a:noFill/>
          </a:ln>
        </p:spPr>
      </p:pic>
      <p:pic>
        <p:nvPicPr>
          <p:cNvPr id="212" name="Google Shape;212;p8"/>
          <p:cNvPicPr preferRelativeResize="0"/>
          <p:nvPr/>
        </p:nvPicPr>
        <p:blipFill rotWithShape="1">
          <a:blip r:embed="rId5">
            <a:alphaModFix/>
          </a:blip>
          <a:srcRect b="0" l="0" r="0" t="0"/>
          <a:stretch/>
        </p:blipFill>
        <p:spPr>
          <a:xfrm>
            <a:off x="228600" y="8912117"/>
            <a:ext cx="1066800" cy="512064"/>
          </a:xfrm>
          <a:prstGeom prst="rect">
            <a:avLst/>
          </a:prstGeom>
          <a:noFill/>
          <a:ln>
            <a:noFill/>
          </a:ln>
        </p:spPr>
      </p:pic>
      <p:sp>
        <p:nvSpPr>
          <p:cNvPr id="213" name="Google Shape;213;p8"/>
          <p:cNvSpPr txBox="1"/>
          <p:nvPr/>
        </p:nvSpPr>
        <p:spPr>
          <a:xfrm>
            <a:off x="762000" y="1714500"/>
            <a:ext cx="13258800" cy="2308324"/>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243255"/>
              </a:buClr>
              <a:buSzPts val="2400"/>
              <a:buFont typeface="Arial"/>
              <a:buChar char="•"/>
            </a:pPr>
            <a:r>
              <a:rPr b="1" lang="lv-LV" sz="2400">
                <a:solidFill>
                  <a:srgbClr val="243255"/>
                </a:solidFill>
                <a:latin typeface="Calibri"/>
                <a:ea typeface="Calibri"/>
                <a:cs typeface="Calibri"/>
                <a:sym typeface="Calibri"/>
              </a:rPr>
              <a:t>Tas rada viltus drošību/aukstumu:</a:t>
            </a:r>
            <a:r>
              <a:rPr lang="lv-LV" sz="2400">
                <a:solidFill>
                  <a:srgbClr val="243255"/>
                </a:solidFill>
                <a:latin typeface="Calibri"/>
                <a:ea typeface="Calibri"/>
                <a:cs typeface="Calibri"/>
                <a:sym typeface="Calibri"/>
              </a:rPr>
              <a:t> Daudziem cilvēkiem digitālā komunikācijas veicina “viltus drošības” sajūtu, ko nepiedāvā dzīvā komunikācija. Šī «viltus drošības» sajūta liek viņiem justies drošāk, it kā digitālā komunikācija nebūtu īsta, tādējādi izrādot “agresīvāku” uzvedību vai zināmas piesardzības trūkumu komunikācijā, ko piesedz datu nesējs un distance. Viņiem ir vieglāk izpausties šāda veida vidē, nekā komunikācijā, kur cilvēkam būtu jāieskatās kādam acīs un jādalās savās izjūtās vai viedokļos.</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400">
              <a:solidFill>
                <a:srgbClr val="E12227"/>
              </a:solidFill>
              <a:latin typeface="Calibri"/>
              <a:ea typeface="Calibri"/>
              <a:cs typeface="Calibri"/>
              <a:sym typeface="Calibri"/>
            </a:endParaRPr>
          </a:p>
        </p:txBody>
      </p:sp>
      <p:sp>
        <p:nvSpPr>
          <p:cNvPr id="214" name="Google Shape;214;p8"/>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Efektīva saziņa digitālajā vidē</a:t>
            </a:r>
            <a:endParaRPr sz="4000">
              <a:solidFill>
                <a:srgbClr val="E12227"/>
              </a:solidFill>
              <a:latin typeface="Calibri"/>
              <a:ea typeface="Calibri"/>
              <a:cs typeface="Calibri"/>
              <a:sym typeface="Calibri"/>
            </a:endParaRPr>
          </a:p>
        </p:txBody>
      </p:sp>
      <p:sp>
        <p:nvSpPr>
          <p:cNvPr id="215" name="Google Shape;215;p8"/>
          <p:cNvSpPr txBox="1"/>
          <p:nvPr/>
        </p:nvSpPr>
        <p:spPr>
          <a:xfrm>
            <a:off x="762000" y="4380907"/>
            <a:ext cx="13258800" cy="156966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243255"/>
              </a:buClr>
              <a:buSzPts val="2400"/>
              <a:buFont typeface="Arial"/>
              <a:buChar char="•"/>
            </a:pPr>
            <a:r>
              <a:rPr b="1" lang="lv-LV" sz="2400">
                <a:solidFill>
                  <a:srgbClr val="243255"/>
                </a:solidFill>
                <a:latin typeface="Calibri"/>
                <a:ea typeface="Calibri"/>
                <a:cs typeface="Calibri"/>
                <a:sym typeface="Calibri"/>
              </a:rPr>
              <a:t>Ziņojuma tūlītējība/momentānitāte:</a:t>
            </a:r>
            <a:r>
              <a:rPr lang="lv-LV" sz="2400">
                <a:solidFill>
                  <a:srgbClr val="243255"/>
                </a:solidFill>
                <a:latin typeface="Calibri"/>
                <a:ea typeface="Calibri"/>
                <a:cs typeface="Calibri"/>
                <a:sym typeface="Calibri"/>
              </a:rPr>
              <a:t> Tūlītējās saziņas perspektīva rada papildus spiedienu, lai kompensētu klātienes trūkumu, kas bieži var novest līdz  vajadzībai ātrai rakstīt, ātri atbildēt, kas var pārveidot iepriekš paredzētu apdomātu atbildi reakcijā, kas var pārvērsties pārgalvībā, ko ir grūtāk novērst sakarā ar digitālās saziņas raksturīgajām īpašībām.</a:t>
            </a:r>
            <a:endParaRPr sz="2400">
              <a:solidFill>
                <a:schemeClr val="dk1"/>
              </a:solidFill>
              <a:latin typeface="Calibri"/>
              <a:ea typeface="Calibri"/>
              <a:cs typeface="Calibri"/>
              <a:sym typeface="Calibri"/>
            </a:endParaRPr>
          </a:p>
        </p:txBody>
      </p:sp>
      <p:sp>
        <p:nvSpPr>
          <p:cNvPr id="216" name="Google Shape;216;p8"/>
          <p:cNvSpPr txBox="1"/>
          <p:nvPr/>
        </p:nvSpPr>
        <p:spPr>
          <a:xfrm>
            <a:off x="14630400" y="647700"/>
            <a:ext cx="32214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lv-LV" sz="4800">
                <a:solidFill>
                  <a:srgbClr val="152D54"/>
                </a:solidFill>
                <a:latin typeface="Calibri"/>
                <a:ea typeface="Calibri"/>
                <a:cs typeface="Calibri"/>
                <a:sym typeface="Calibri"/>
              </a:rPr>
              <a:t>2. </a:t>
            </a:r>
            <a:r>
              <a:rPr b="1" lang="lv-LV" sz="4800">
                <a:solidFill>
                  <a:srgbClr val="152D54"/>
                </a:solidFill>
                <a:latin typeface="Calibri"/>
                <a:ea typeface="Calibri"/>
                <a:cs typeface="Calibri"/>
                <a:sym typeface="Calibri"/>
              </a:rPr>
              <a:t>nodaļa</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descr="La importancia del lenguaje inclusivo en marketing" id="222" name="Google Shape;222;p9"/>
          <p:cNvPicPr preferRelativeResize="0"/>
          <p:nvPr/>
        </p:nvPicPr>
        <p:blipFill rotWithShape="1">
          <a:blip r:embed="rId3">
            <a:alphaModFix/>
          </a:blip>
          <a:srcRect b="5973" l="0" r="0" t="0"/>
          <a:stretch/>
        </p:blipFill>
        <p:spPr>
          <a:xfrm>
            <a:off x="12039600" y="4533900"/>
            <a:ext cx="6248400" cy="3916723"/>
          </a:xfrm>
          <a:prstGeom prst="rect">
            <a:avLst/>
          </a:prstGeom>
          <a:noFill/>
          <a:ln>
            <a:noFill/>
          </a:ln>
        </p:spPr>
      </p:pic>
      <p:sp>
        <p:nvSpPr>
          <p:cNvPr id="223" name="Google Shape;223;p9"/>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224" name="Google Shape;224;p9"/>
          <p:cNvPicPr preferRelativeResize="0"/>
          <p:nvPr/>
        </p:nvPicPr>
        <p:blipFill rotWithShape="1">
          <a:blip r:embed="rId4">
            <a:alphaModFix/>
          </a:blip>
          <a:srcRect b="0" l="0" r="0" t="0"/>
          <a:stretch/>
        </p:blipFill>
        <p:spPr>
          <a:xfrm>
            <a:off x="1370414" y="8943014"/>
            <a:ext cx="1684513" cy="481167"/>
          </a:xfrm>
          <a:prstGeom prst="rect">
            <a:avLst/>
          </a:prstGeom>
          <a:noFill/>
          <a:ln>
            <a:noFill/>
          </a:ln>
        </p:spPr>
      </p:pic>
      <p:pic>
        <p:nvPicPr>
          <p:cNvPr id="225" name="Google Shape;225;p9"/>
          <p:cNvPicPr preferRelativeResize="0"/>
          <p:nvPr/>
        </p:nvPicPr>
        <p:blipFill rotWithShape="1">
          <a:blip r:embed="rId5">
            <a:alphaModFix/>
          </a:blip>
          <a:srcRect b="0" l="0" r="0" t="0"/>
          <a:stretch/>
        </p:blipFill>
        <p:spPr>
          <a:xfrm>
            <a:off x="228600" y="8912117"/>
            <a:ext cx="1066800" cy="512064"/>
          </a:xfrm>
          <a:prstGeom prst="rect">
            <a:avLst/>
          </a:prstGeom>
          <a:noFill/>
          <a:ln>
            <a:noFill/>
          </a:ln>
        </p:spPr>
      </p:pic>
      <p:sp>
        <p:nvSpPr>
          <p:cNvPr id="226" name="Google Shape;226;p9"/>
          <p:cNvSpPr txBox="1"/>
          <p:nvPr/>
        </p:nvSpPr>
        <p:spPr>
          <a:xfrm>
            <a:off x="692727" y="1662648"/>
            <a:ext cx="12108873" cy="2308324"/>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rgbClr val="E12227"/>
              </a:buClr>
              <a:buSzPts val="2400"/>
              <a:buFont typeface="Arial"/>
              <a:buChar char="•"/>
            </a:pPr>
            <a:r>
              <a:rPr b="1" lang="lv-LV" sz="2400">
                <a:solidFill>
                  <a:srgbClr val="E12227"/>
                </a:solidFill>
                <a:latin typeface="Calibri"/>
                <a:ea typeface="Calibri"/>
                <a:cs typeface="Calibri"/>
                <a:sym typeface="Calibri"/>
              </a:rPr>
              <a:t>Ziņojuma vai digitālā pirksta nospieduma noturība:</a:t>
            </a:r>
            <a:r>
              <a:rPr lang="lv-LV" sz="2400">
                <a:solidFill>
                  <a:schemeClr val="dk1"/>
                </a:solidFill>
                <a:latin typeface="Calibri"/>
                <a:ea typeface="Calibri"/>
                <a:cs typeface="Calibri"/>
                <a:sym typeface="Calibri"/>
              </a:rPr>
              <a:t> </a:t>
            </a:r>
            <a:r>
              <a:rPr lang="lv-LV" sz="2400">
                <a:solidFill>
                  <a:srgbClr val="243255"/>
                </a:solidFill>
                <a:latin typeface="Calibri"/>
                <a:ea typeface="Calibri"/>
                <a:cs typeface="Calibri"/>
                <a:sym typeface="Calibri"/>
              </a:rPr>
              <a:t>Digitālajai videi papildus tam, ka tai ir vairākas priekšrocības, ir īpaša ietekme elektroniskajā informācijas nesējā, tas nozīmē, ka mūsu sūtītie ziņojumi vai sarunas, kas mums ir, paliek atspoguļotas plašsaziņas līdzekļos un paliks digitālajā atbalstā atšķirībā no tradicionālās saziņas, kas, kā mēs varētu teikt, nav īpaši ilgmūžīga.</a:t>
            </a:r>
            <a:endParaRPr sz="24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lang="lv-LV" sz="2400">
                <a:solidFill>
                  <a:srgbClr val="243255"/>
                </a:solidFill>
                <a:latin typeface="Calibri"/>
                <a:ea typeface="Calibri"/>
                <a:cs typeface="Calibri"/>
                <a:sym typeface="Calibri"/>
              </a:rPr>
              <a:t> </a:t>
            </a:r>
            <a:endParaRPr sz="2400">
              <a:solidFill>
                <a:schemeClr val="dk1"/>
              </a:solidFill>
              <a:latin typeface="Times New Roman"/>
              <a:ea typeface="Times New Roman"/>
              <a:cs typeface="Times New Roman"/>
              <a:sym typeface="Times New Roman"/>
            </a:endParaRPr>
          </a:p>
        </p:txBody>
      </p:sp>
      <p:sp>
        <p:nvSpPr>
          <p:cNvPr id="227" name="Google Shape;227;p9"/>
          <p:cNvSpPr txBox="1"/>
          <p:nvPr/>
        </p:nvSpPr>
        <p:spPr>
          <a:xfrm>
            <a:off x="903420" y="723900"/>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Efektīva saziņa digitālajā vidē</a:t>
            </a:r>
            <a:endParaRPr sz="4000">
              <a:solidFill>
                <a:srgbClr val="E12227"/>
              </a:solidFill>
              <a:latin typeface="Calibri"/>
              <a:ea typeface="Calibri"/>
              <a:cs typeface="Calibri"/>
              <a:sym typeface="Calibri"/>
            </a:endParaRPr>
          </a:p>
        </p:txBody>
      </p:sp>
      <p:sp>
        <p:nvSpPr>
          <p:cNvPr id="228" name="Google Shape;228;p9"/>
          <p:cNvSpPr txBox="1"/>
          <p:nvPr/>
        </p:nvSpPr>
        <p:spPr>
          <a:xfrm>
            <a:off x="692726" y="3683490"/>
            <a:ext cx="12032673" cy="19389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342900" lvl="0" marL="342900" marR="0" rtl="0" algn="just">
              <a:spcBef>
                <a:spcPts val="0"/>
              </a:spcBef>
              <a:spcAft>
                <a:spcPts val="0"/>
              </a:spcAft>
              <a:buClr>
                <a:srgbClr val="E12227"/>
              </a:buClr>
              <a:buSzPts val="2400"/>
              <a:buFont typeface="Arial"/>
              <a:buChar char="•"/>
            </a:pPr>
            <a:r>
              <a:rPr b="1" lang="lv-LV" sz="2400">
                <a:solidFill>
                  <a:srgbClr val="E12227"/>
                </a:solidFill>
                <a:latin typeface="Calibri"/>
                <a:ea typeface="Calibri"/>
                <a:cs typeface="Calibri"/>
                <a:sym typeface="Calibri"/>
              </a:rPr>
              <a:t>Vārdnīcas lietojums ar noteiktām nozīmēm:</a:t>
            </a:r>
            <a:r>
              <a:rPr lang="lv-LV" sz="2400">
                <a:solidFill>
                  <a:schemeClr val="dk1"/>
                </a:solidFill>
                <a:latin typeface="Calibri"/>
                <a:ea typeface="Calibri"/>
                <a:cs typeface="Calibri"/>
                <a:sym typeface="Calibri"/>
              </a:rPr>
              <a:t> </a:t>
            </a:r>
            <a:r>
              <a:rPr lang="lv-LV" sz="2400">
                <a:solidFill>
                  <a:srgbClr val="243255"/>
                </a:solidFill>
                <a:latin typeface="Calibri"/>
                <a:ea typeface="Calibri"/>
                <a:cs typeface="Calibri"/>
                <a:sym typeface="Calibri"/>
              </a:rPr>
              <a:t>Valodas, tehniski termini, anglicismi, koleģiāla valoda, simboli ar vairāk nekā vienu nozīmi, vāji izteikšanās utt., kurus uztvērējs dažādu iemeslu dēļ var interpretēt atšķirīgi vai vispār nesaprast, kas noved pie tā vēstījuma izkropļojuma, kuru mēs saņemam vai kuru mēs plānojam nodot.</a:t>
            </a:r>
            <a:endParaRPr sz="2400">
              <a:solidFill>
                <a:schemeClr val="dk1"/>
              </a:solidFill>
              <a:latin typeface="Times New Roman"/>
              <a:ea typeface="Times New Roman"/>
              <a:cs typeface="Times New Roman"/>
              <a:sym typeface="Times New Roman"/>
            </a:endParaRPr>
          </a:p>
        </p:txBody>
      </p:sp>
      <p:sp>
        <p:nvSpPr>
          <p:cNvPr id="229" name="Google Shape;229;p9"/>
          <p:cNvSpPr txBox="1"/>
          <p:nvPr/>
        </p:nvSpPr>
        <p:spPr>
          <a:xfrm>
            <a:off x="14630400" y="647700"/>
            <a:ext cx="32214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lv-LV" sz="4800">
                <a:solidFill>
                  <a:srgbClr val="152D54"/>
                </a:solidFill>
                <a:latin typeface="Calibri"/>
                <a:ea typeface="Calibri"/>
                <a:cs typeface="Calibri"/>
                <a:sym typeface="Calibri"/>
              </a:rPr>
              <a:t>2. </a:t>
            </a:r>
            <a:r>
              <a:rPr b="1" lang="lv-LV" sz="4800">
                <a:solidFill>
                  <a:srgbClr val="152D54"/>
                </a:solidFill>
                <a:latin typeface="Calibri"/>
                <a:ea typeface="Calibri"/>
                <a:cs typeface="Calibri"/>
                <a:sym typeface="Calibri"/>
              </a:rPr>
              <a:t>nodaļa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20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2021-03-19T11:51:00Z</dcterms:created>
  <dc:creator>Monija Koppola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2021-03-19T10:00:00Z</vt:filetime>
  </property>
  <property fmtid="{D5CDD505-2E9C-101B-9397-08002B2CF9AE}" pid="3" name="Creator">
    <vt:lpwstr>Canva</vt:lpwstr>
  </property>
  <property fmtid="{D5CDD505-2E9C-101B-9397-08002B2CF9AE}" pid="4" name="LastSaved">
    <vt:filetime>2021-03-19T10:00:00Z</vt:filetime>
  </property>
</Properties>
</file>